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329" r:id="rId2"/>
    <p:sldId id="314" r:id="rId3"/>
    <p:sldId id="315" r:id="rId4"/>
    <p:sldId id="316" r:id="rId5"/>
    <p:sldId id="330" r:id="rId6"/>
    <p:sldId id="331" r:id="rId7"/>
    <p:sldId id="332" r:id="rId8"/>
    <p:sldId id="318" r:id="rId9"/>
    <p:sldId id="355" r:id="rId10"/>
    <p:sldId id="353" r:id="rId11"/>
    <p:sldId id="354" r:id="rId12"/>
    <p:sldId id="319" r:id="rId13"/>
    <p:sldId id="356" r:id="rId14"/>
    <p:sldId id="323" r:id="rId15"/>
    <p:sldId id="310" r:id="rId16"/>
    <p:sldId id="321" r:id="rId17"/>
    <p:sldId id="357" r:id="rId18"/>
    <p:sldId id="327" r:id="rId19"/>
    <p:sldId id="328" r:id="rId20"/>
    <p:sldId id="322" r:id="rId21"/>
    <p:sldId id="280" r:id="rId22"/>
  </p:sldIdLst>
  <p:sldSz cx="9144000" cy="5143500" type="screen16x9"/>
  <p:notesSz cx="6858000" cy="9144000"/>
  <p:defaultTextStyle>
    <a:defPPr>
      <a:defRPr lang="ru-RU"/>
    </a:defPPr>
    <a:lvl1pPr marL="0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816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 userDrawn="1">
          <p15:clr>
            <a:srgbClr val="A4A3A4"/>
          </p15:clr>
        </p15:guide>
        <p15:guide id="2" pos="6384" userDrawn="1">
          <p15:clr>
            <a:srgbClr val="A4A3A4"/>
          </p15:clr>
        </p15:guide>
        <p15:guide id="3" pos="918" userDrawn="1">
          <p15:clr>
            <a:srgbClr val="A4A3A4"/>
          </p15:clr>
        </p15:guide>
        <p15:guide id="4" orient="horz" pos="567" userDrawn="1">
          <p15:clr>
            <a:srgbClr val="A4A3A4"/>
          </p15:clr>
        </p15:guide>
        <p15:guide id="5" orient="horz" pos="793" userDrawn="1">
          <p15:clr>
            <a:srgbClr val="A4A3A4"/>
          </p15:clr>
        </p15:guide>
        <p15:guide id="6" pos="419" userDrawn="1">
          <p15:clr>
            <a:srgbClr val="A4A3A4"/>
          </p15:clr>
        </p15:guide>
        <p15:guide id="7" orient="horz" pos="431" userDrawn="1">
          <p15:clr>
            <a:srgbClr val="A4A3A4"/>
          </p15:clr>
        </p15:guide>
        <p15:guide id="8" pos="805" userDrawn="1">
          <p15:clr>
            <a:srgbClr val="A4A3A4"/>
          </p15:clr>
        </p15:guide>
        <p15:guide id="9" pos="6735" userDrawn="1">
          <p15:clr>
            <a:srgbClr val="A4A3A4"/>
          </p15:clr>
        </p15:guide>
        <p15:guide id="10" userDrawn="1">
          <p15:clr>
            <a:srgbClr val="A4A3A4"/>
          </p15:clr>
        </p15:guide>
        <p15:guide id="11" orient="horz" pos="4263" userDrawn="1">
          <p15:clr>
            <a:srgbClr val="A4A3A4"/>
          </p15:clr>
        </p15:guide>
        <p15:guide id="12" orient="horz" pos="216">
          <p15:clr>
            <a:srgbClr val="A4A3A4"/>
          </p15:clr>
        </p15:guide>
        <p15:guide id="13" orient="horz" pos="386">
          <p15:clr>
            <a:srgbClr val="A4A3A4"/>
          </p15:clr>
        </p15:guide>
        <p15:guide id="14" orient="horz" pos="540">
          <p15:clr>
            <a:srgbClr val="A4A3A4"/>
          </p15:clr>
        </p15:guide>
        <p15:guide id="15" orient="horz" pos="293">
          <p15:clr>
            <a:srgbClr val="A4A3A4"/>
          </p15:clr>
        </p15:guide>
        <p15:guide id="16" orient="horz" pos="2900">
          <p15:clr>
            <a:srgbClr val="A4A3A4"/>
          </p15:clr>
        </p15:guide>
        <p15:guide id="17" pos="5460">
          <p15:clr>
            <a:srgbClr val="A4A3A4"/>
          </p15:clr>
        </p15:guide>
        <p15:guide id="18" pos="785">
          <p15:clr>
            <a:srgbClr val="A4A3A4"/>
          </p15:clr>
        </p15:guide>
        <p15:guide id="19" pos="358">
          <p15:clr>
            <a:srgbClr val="A4A3A4"/>
          </p15:clr>
        </p15:guide>
        <p15:guide id="20" pos="688">
          <p15:clr>
            <a:srgbClr val="A4A3A4"/>
          </p15:clr>
        </p15:guide>
        <p15:guide id="21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21A738"/>
    <a:srgbClr val="0060A8"/>
    <a:srgbClr val="1D1D1B"/>
    <a:srgbClr val="00859E"/>
    <a:srgbClr val="4A4A49"/>
    <a:srgbClr val="199278"/>
    <a:srgbClr val="7B8C8F"/>
    <a:srgbClr val="1D9478"/>
    <a:srgbClr val="E9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9" autoAdjust="0"/>
    <p:restoredTop sz="90731" autoAdjust="0"/>
  </p:normalViewPr>
  <p:slideViewPr>
    <p:cSldViewPr snapToGrid="0" showGuides="1">
      <p:cViewPr varScale="1">
        <p:scale>
          <a:sx n="83" d="100"/>
          <a:sy n="83" d="100"/>
        </p:scale>
        <p:origin x="704" y="40"/>
      </p:cViewPr>
      <p:guideLst>
        <p:guide orient="horz" pos="317"/>
        <p:guide pos="6384"/>
        <p:guide pos="918"/>
        <p:guide orient="horz" pos="567"/>
        <p:guide orient="horz" pos="793"/>
        <p:guide pos="419"/>
        <p:guide orient="horz" pos="431"/>
        <p:guide pos="805"/>
        <p:guide pos="6735"/>
        <p:guide/>
        <p:guide orient="horz" pos="4263"/>
        <p:guide orient="horz" pos="216"/>
        <p:guide orient="horz" pos="386"/>
        <p:guide orient="horz" pos="540"/>
        <p:guide orient="horz" pos="293"/>
        <p:guide orient="horz" pos="2900"/>
        <p:guide pos="5460"/>
        <p:guide pos="785"/>
        <p:guide pos="358"/>
        <p:guide pos="688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2ADF-ECED-4CF8-B4F9-97E2EA6FBB4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F2366F86-C551-4EFC-B2FC-5AC61A82597D}">
      <dgm:prSet phldrT="[Текст]" custT="1"/>
      <dgm:spPr>
        <a:solidFill>
          <a:srgbClr val="0070C0"/>
        </a:solidFill>
      </dgm:spPr>
      <dgm:t>
        <a:bodyPr anchor="ctr"/>
        <a:lstStyle/>
        <a:p>
          <a:r>
            <a:rPr lang="ru-RU" sz="1100" dirty="0"/>
            <a:t>ЕЖЕГОДНЫЙ ВСЕРОССИЙСКИЙ ОНЛАЙН-ЧЕМПИОНАТ</a:t>
          </a:r>
          <a:endParaRPr lang="en-US" sz="1100" dirty="0"/>
        </a:p>
        <a:p>
          <a:r>
            <a:rPr lang="en-US" sz="1200" dirty="0"/>
            <a:t>&amp;</a:t>
          </a:r>
          <a:endParaRPr lang="ru-RU" sz="1200" dirty="0"/>
        </a:p>
        <a:p>
          <a:r>
            <a:rPr lang="ru-RU" sz="1200" dirty="0"/>
            <a:t>ЛОКАЛЬНЫЕ ТУРНИРЫ,</a:t>
          </a:r>
          <a:br>
            <a:rPr lang="ru-RU" sz="1200" dirty="0"/>
          </a:br>
          <a:r>
            <a:rPr lang="en-US" sz="1200" dirty="0"/>
            <a:t>IT</a:t>
          </a:r>
          <a:r>
            <a:rPr lang="ru-RU" sz="1200" dirty="0"/>
            <a:t>-МАРАФОНЫ</a:t>
          </a:r>
          <a:endParaRPr lang="en-US" sz="1200" dirty="0"/>
        </a:p>
      </dgm:t>
    </dgm:pt>
    <dgm:pt modelId="{DE2A86E3-681F-45B1-BD12-E3CD7E914EBE}" type="parTrans" cxnId="{9FE40FEE-4836-430D-9A0A-21A98EBC8E26}">
      <dgm:prSet/>
      <dgm:spPr/>
      <dgm:t>
        <a:bodyPr/>
        <a:lstStyle/>
        <a:p>
          <a:endParaRPr lang="ru-RU"/>
        </a:p>
      </dgm:t>
    </dgm:pt>
    <dgm:pt modelId="{11CFB39B-7901-42E4-97DF-DF64E4398FDD}" type="sibTrans" cxnId="{9FE40FEE-4836-430D-9A0A-21A98EBC8E26}">
      <dgm:prSet/>
      <dgm:spPr/>
      <dgm:t>
        <a:bodyPr/>
        <a:lstStyle/>
        <a:p>
          <a:endParaRPr lang="ru-RU"/>
        </a:p>
      </dgm:t>
    </dgm:pt>
    <dgm:pt modelId="{862A539D-E39C-4614-89E3-FC9FF61D0F45}">
      <dgm:prSet phldrT="[Текст]" custT="1"/>
      <dgm:spPr>
        <a:solidFill>
          <a:schemeClr val="accent2"/>
        </a:solidFill>
      </dgm:spPr>
      <dgm:t>
        <a:bodyPr anchor="ctr"/>
        <a:lstStyle/>
        <a:p>
          <a:r>
            <a:rPr lang="ru-RU" sz="900" dirty="0">
              <a:latin typeface="FreeSetDemiBold"/>
            </a:rPr>
            <a:t>ИНТЕРАКТИВНЫЙ ПОРТАЛ </a:t>
          </a:r>
          <a:br>
            <a:rPr lang="ru-RU" sz="1000" dirty="0">
              <a:latin typeface="FreeSetDemiBold"/>
            </a:rPr>
          </a:br>
          <a:r>
            <a:rPr lang="ru-RU" sz="1000" dirty="0">
              <a:latin typeface="FreeSetDemiBold"/>
            </a:rPr>
            <a:t>(игры в разделе «Знания»)</a:t>
          </a:r>
        </a:p>
        <a:p>
          <a:r>
            <a:rPr lang="en-US" sz="1000" dirty="0">
              <a:latin typeface="FreeSetDemiBold"/>
            </a:rPr>
            <a:t>&amp;</a:t>
          </a:r>
          <a:endParaRPr lang="ru-RU" sz="1000" dirty="0">
            <a:latin typeface="FreeSetDemiBold"/>
          </a:endParaRPr>
        </a:p>
        <a:p>
          <a:r>
            <a:rPr lang="ru-RU" sz="1000" dirty="0">
              <a:latin typeface="FreeSetDemiBold"/>
            </a:rPr>
            <a:t>УРОКИ И ДИКТАНТЫ ПО ЦИФРОВОЙ ГРАМОТНОСТИ</a:t>
          </a:r>
          <a:endParaRPr lang="ru-RU" sz="1000" i="1" dirty="0">
            <a:latin typeface="FreeSetDemiBold"/>
          </a:endParaRPr>
        </a:p>
      </dgm:t>
    </dgm:pt>
    <dgm:pt modelId="{F2781DE4-9A3E-4894-B856-B4E815A6F776}" type="parTrans" cxnId="{D0C524FF-33AB-43AA-ADE3-A9B75AA7408B}">
      <dgm:prSet/>
      <dgm:spPr/>
      <dgm:t>
        <a:bodyPr/>
        <a:lstStyle/>
        <a:p>
          <a:endParaRPr lang="ru-RU"/>
        </a:p>
      </dgm:t>
    </dgm:pt>
    <dgm:pt modelId="{36F80770-DC61-45FA-99D7-797D7AE6ABDF}" type="sibTrans" cxnId="{D0C524FF-33AB-43AA-ADE3-A9B75AA7408B}">
      <dgm:prSet/>
      <dgm:spPr/>
      <dgm:t>
        <a:bodyPr/>
        <a:lstStyle/>
        <a:p>
          <a:endParaRPr lang="ru-RU"/>
        </a:p>
      </dgm:t>
    </dgm:pt>
    <dgm:pt modelId="{690A2334-184E-47CD-A45B-C59682B647A7}">
      <dgm:prSet phldrT="[Текст]" custT="1"/>
      <dgm:spPr>
        <a:solidFill>
          <a:srgbClr val="21A738"/>
        </a:solidFill>
      </dgm:spPr>
      <dgm:t>
        <a:bodyPr anchor="ctr"/>
        <a:lstStyle/>
        <a:p>
          <a:r>
            <a:rPr lang="ru-RU" sz="1200" dirty="0"/>
            <a:t>ВИКТОРИНЫ</a:t>
          </a:r>
        </a:p>
        <a:p>
          <a:r>
            <a:rPr lang="en-US" sz="1200" dirty="0"/>
            <a:t>&amp;</a:t>
          </a:r>
          <a:endParaRPr lang="ru-RU" sz="1200" dirty="0"/>
        </a:p>
        <a:p>
          <a:r>
            <a:rPr lang="ru-RU" sz="1200" dirty="0"/>
            <a:t>СЛОВАРЬ</a:t>
          </a:r>
        </a:p>
        <a:p>
          <a:r>
            <a:rPr lang="en-US" sz="1200" dirty="0"/>
            <a:t>&amp;</a:t>
          </a:r>
          <a:endParaRPr lang="ru-RU" sz="1200" dirty="0"/>
        </a:p>
        <a:p>
          <a:r>
            <a:rPr lang="ru-RU" sz="1200" dirty="0"/>
            <a:t>МОБИЛЬНОЕ ПРИЛОЖЕНИЕ С ТЕСТАМИ</a:t>
          </a:r>
        </a:p>
      </dgm:t>
    </dgm:pt>
    <dgm:pt modelId="{BC9A8093-A066-4C91-8F20-B1B1560D4C92}" type="parTrans" cxnId="{7B36A877-8016-4AA2-954F-A3BA283E5A0C}">
      <dgm:prSet/>
      <dgm:spPr/>
      <dgm:t>
        <a:bodyPr/>
        <a:lstStyle/>
        <a:p>
          <a:endParaRPr lang="ru-RU"/>
        </a:p>
      </dgm:t>
    </dgm:pt>
    <dgm:pt modelId="{11BBB92E-BF06-4675-B999-13FAB0046994}" type="sibTrans" cxnId="{7B36A877-8016-4AA2-954F-A3BA283E5A0C}">
      <dgm:prSet/>
      <dgm:spPr/>
      <dgm:t>
        <a:bodyPr/>
        <a:lstStyle/>
        <a:p>
          <a:endParaRPr lang="ru-RU"/>
        </a:p>
      </dgm:t>
    </dgm:pt>
    <dgm:pt modelId="{B995D8DE-5E50-49CB-9E30-5F3FA2C6CB68}" type="pres">
      <dgm:prSet presAssocID="{0FD32ADF-ECED-4CF8-B4F9-97E2EA6FBB4D}" presName="Name0" presStyleCnt="0">
        <dgm:presLayoutVars>
          <dgm:dir/>
          <dgm:resizeHandles val="exact"/>
        </dgm:presLayoutVars>
      </dgm:prSet>
      <dgm:spPr/>
    </dgm:pt>
    <dgm:pt modelId="{A924CE6F-BC59-4164-9738-4302E9C94DCE}" type="pres">
      <dgm:prSet presAssocID="{0FD32ADF-ECED-4CF8-B4F9-97E2EA6FBB4D}" presName="bkgdShp" presStyleLbl="alignAccFollowNode1" presStyleIdx="0" presStyleCnt="1" custLinFactNeighborX="-53701" custLinFactNeighborY="-43929"/>
      <dgm:spPr/>
    </dgm:pt>
    <dgm:pt modelId="{B7EC2843-AD01-4073-BE01-40025D942531}" type="pres">
      <dgm:prSet presAssocID="{0FD32ADF-ECED-4CF8-B4F9-97E2EA6FBB4D}" presName="linComp" presStyleCnt="0"/>
      <dgm:spPr/>
    </dgm:pt>
    <dgm:pt modelId="{70347768-32A5-4E8E-9655-FA5945AC39B3}" type="pres">
      <dgm:prSet presAssocID="{F2366F86-C551-4EFC-B2FC-5AC61A82597D}" presName="compNode" presStyleCnt="0"/>
      <dgm:spPr/>
    </dgm:pt>
    <dgm:pt modelId="{259A6F17-8B7C-4C96-B070-E5432F236D87}" type="pres">
      <dgm:prSet presAssocID="{F2366F86-C551-4EFC-B2FC-5AC61A82597D}" presName="node" presStyleLbl="node1" presStyleIdx="0" presStyleCnt="3" custLinFactX="8903" custLinFactNeighborX="100000">
        <dgm:presLayoutVars>
          <dgm:bulletEnabled val="1"/>
        </dgm:presLayoutVars>
      </dgm:prSet>
      <dgm:spPr/>
    </dgm:pt>
    <dgm:pt modelId="{FF390A93-771D-462E-B50F-682871AD76E1}" type="pres">
      <dgm:prSet presAssocID="{F2366F86-C551-4EFC-B2FC-5AC61A82597D}" presName="invisiNode" presStyleLbl="node1" presStyleIdx="0" presStyleCnt="3"/>
      <dgm:spPr/>
    </dgm:pt>
    <dgm:pt modelId="{86F67EAF-4213-4E76-B6A0-320E18389BF3}" type="pres">
      <dgm:prSet presAssocID="{F2366F86-C551-4EFC-B2FC-5AC61A82597D}" presName="imagNode" presStyleLbl="fgImgPlace1" presStyleIdx="0" presStyleCnt="3" custLinFactX="13315" custLinFactNeighborX="100000" custLinFactNeighborY="-11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2808BF2-37A1-4E01-A447-F4B16DB3093B}" type="pres">
      <dgm:prSet presAssocID="{11CFB39B-7901-42E4-97DF-DF64E4398FDD}" presName="sibTrans" presStyleLbl="sibTrans2D1" presStyleIdx="0" presStyleCnt="0"/>
      <dgm:spPr/>
    </dgm:pt>
    <dgm:pt modelId="{4F900BF7-2891-4D87-89CD-73389B0BC206}" type="pres">
      <dgm:prSet presAssocID="{862A539D-E39C-4614-89E3-FC9FF61D0F45}" presName="compNode" presStyleCnt="0"/>
      <dgm:spPr/>
    </dgm:pt>
    <dgm:pt modelId="{1478E0A5-8DC4-48B8-BC90-B027DA8AF93D}" type="pres">
      <dgm:prSet presAssocID="{862A539D-E39C-4614-89E3-FC9FF61D0F45}" presName="node" presStyleLbl="node1" presStyleIdx="1" presStyleCnt="3" custLinFactX="-11389" custLinFactNeighborX="-100000" custLinFactNeighborY="-255">
        <dgm:presLayoutVars>
          <dgm:bulletEnabled val="1"/>
        </dgm:presLayoutVars>
      </dgm:prSet>
      <dgm:spPr/>
    </dgm:pt>
    <dgm:pt modelId="{9E6C8A02-2FA8-4D70-8897-80C249FDDFD0}" type="pres">
      <dgm:prSet presAssocID="{862A539D-E39C-4614-89E3-FC9FF61D0F45}" presName="invisiNode" presStyleLbl="node1" presStyleIdx="1" presStyleCnt="3"/>
      <dgm:spPr/>
    </dgm:pt>
    <dgm:pt modelId="{8D63C137-5205-47B2-93C6-4CBA834AA953}" type="pres">
      <dgm:prSet presAssocID="{862A539D-E39C-4614-89E3-FC9FF61D0F45}" presName="imagNode" presStyleLbl="fgImgPlace1" presStyleIdx="1" presStyleCnt="3" custLinFactX="-6978" custLinFactNeighborX="-100000" custLinFactNeighborY="-11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604993-95F5-4CEF-A36F-FE8BC51E7B9F}" type="pres">
      <dgm:prSet presAssocID="{36F80770-DC61-45FA-99D7-797D7AE6ABDF}" presName="sibTrans" presStyleLbl="sibTrans2D1" presStyleIdx="0" presStyleCnt="0"/>
      <dgm:spPr/>
    </dgm:pt>
    <dgm:pt modelId="{EBB72EB6-4B99-4031-B5AD-C56AF4843564}" type="pres">
      <dgm:prSet presAssocID="{690A2334-184E-47CD-A45B-C59682B647A7}" presName="compNode" presStyleCnt="0"/>
      <dgm:spPr/>
    </dgm:pt>
    <dgm:pt modelId="{E00C8551-1788-4BAC-8FAD-24C15909E7CE}" type="pres">
      <dgm:prSet presAssocID="{690A2334-184E-47CD-A45B-C59682B647A7}" presName="node" presStyleLbl="node1" presStyleIdx="2" presStyleCnt="3">
        <dgm:presLayoutVars>
          <dgm:bulletEnabled val="1"/>
        </dgm:presLayoutVars>
      </dgm:prSet>
      <dgm:spPr/>
    </dgm:pt>
    <dgm:pt modelId="{06157DFE-B10A-47F6-AE8E-AB4C0B37FFB2}" type="pres">
      <dgm:prSet presAssocID="{690A2334-184E-47CD-A45B-C59682B647A7}" presName="invisiNode" presStyleLbl="node1" presStyleIdx="2" presStyleCnt="3"/>
      <dgm:spPr/>
    </dgm:pt>
    <dgm:pt modelId="{CE113179-69ED-4751-B4FF-F09CB4F5A642}" type="pres">
      <dgm:prSet presAssocID="{690A2334-184E-47CD-A45B-C59682B647A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60E302C-2A5A-4525-8217-498B50EAC181}" type="presOf" srcId="{36F80770-DC61-45FA-99D7-797D7AE6ABDF}" destId="{28604993-95F5-4CEF-A36F-FE8BC51E7B9F}" srcOrd="0" destOrd="0" presId="urn:microsoft.com/office/officeart/2005/8/layout/pList2"/>
    <dgm:cxn modelId="{0D351749-610A-4AD1-82D3-36AB879A398C}" type="presOf" srcId="{F2366F86-C551-4EFC-B2FC-5AC61A82597D}" destId="{259A6F17-8B7C-4C96-B070-E5432F236D87}" srcOrd="0" destOrd="0" presId="urn:microsoft.com/office/officeart/2005/8/layout/pList2"/>
    <dgm:cxn modelId="{47E1C350-FB6D-4BBA-A260-5BA19B083BD0}" type="presOf" srcId="{11CFB39B-7901-42E4-97DF-DF64E4398FDD}" destId="{92808BF2-37A1-4E01-A447-F4B16DB3093B}" srcOrd="0" destOrd="0" presId="urn:microsoft.com/office/officeart/2005/8/layout/pList2"/>
    <dgm:cxn modelId="{7B36A877-8016-4AA2-954F-A3BA283E5A0C}" srcId="{0FD32ADF-ECED-4CF8-B4F9-97E2EA6FBB4D}" destId="{690A2334-184E-47CD-A45B-C59682B647A7}" srcOrd="2" destOrd="0" parTransId="{BC9A8093-A066-4C91-8F20-B1B1560D4C92}" sibTransId="{11BBB92E-BF06-4675-B999-13FAB0046994}"/>
    <dgm:cxn modelId="{70A5688B-99EB-425B-BFC9-C549F483EDE9}" type="presOf" srcId="{0FD32ADF-ECED-4CF8-B4F9-97E2EA6FBB4D}" destId="{B995D8DE-5E50-49CB-9E30-5F3FA2C6CB68}" srcOrd="0" destOrd="0" presId="urn:microsoft.com/office/officeart/2005/8/layout/pList2"/>
    <dgm:cxn modelId="{279BCDCE-32F0-4614-8833-0698AE1C835A}" type="presOf" srcId="{690A2334-184E-47CD-A45B-C59682B647A7}" destId="{E00C8551-1788-4BAC-8FAD-24C15909E7CE}" srcOrd="0" destOrd="0" presId="urn:microsoft.com/office/officeart/2005/8/layout/pList2"/>
    <dgm:cxn modelId="{DC99CAE7-6072-4919-91A3-B0177C8EC3BB}" type="presOf" srcId="{862A539D-E39C-4614-89E3-FC9FF61D0F45}" destId="{1478E0A5-8DC4-48B8-BC90-B027DA8AF93D}" srcOrd="0" destOrd="0" presId="urn:microsoft.com/office/officeart/2005/8/layout/pList2"/>
    <dgm:cxn modelId="{9FE40FEE-4836-430D-9A0A-21A98EBC8E26}" srcId="{0FD32ADF-ECED-4CF8-B4F9-97E2EA6FBB4D}" destId="{F2366F86-C551-4EFC-B2FC-5AC61A82597D}" srcOrd="0" destOrd="0" parTransId="{DE2A86E3-681F-45B1-BD12-E3CD7E914EBE}" sibTransId="{11CFB39B-7901-42E4-97DF-DF64E4398FDD}"/>
    <dgm:cxn modelId="{D0C524FF-33AB-43AA-ADE3-A9B75AA7408B}" srcId="{0FD32ADF-ECED-4CF8-B4F9-97E2EA6FBB4D}" destId="{862A539D-E39C-4614-89E3-FC9FF61D0F45}" srcOrd="1" destOrd="0" parTransId="{F2781DE4-9A3E-4894-B856-B4E815A6F776}" sibTransId="{36F80770-DC61-45FA-99D7-797D7AE6ABDF}"/>
    <dgm:cxn modelId="{6DA9B05D-EAD9-4095-B4E5-AA18C44DAD5C}" type="presParOf" srcId="{B995D8DE-5E50-49CB-9E30-5F3FA2C6CB68}" destId="{A924CE6F-BC59-4164-9738-4302E9C94DCE}" srcOrd="0" destOrd="0" presId="urn:microsoft.com/office/officeart/2005/8/layout/pList2"/>
    <dgm:cxn modelId="{E2C44475-B51D-43A2-8EDC-0ABC9656887C}" type="presParOf" srcId="{B995D8DE-5E50-49CB-9E30-5F3FA2C6CB68}" destId="{B7EC2843-AD01-4073-BE01-40025D942531}" srcOrd="1" destOrd="0" presId="urn:microsoft.com/office/officeart/2005/8/layout/pList2"/>
    <dgm:cxn modelId="{7653B645-91B2-4A3F-8735-C7E52589A24F}" type="presParOf" srcId="{B7EC2843-AD01-4073-BE01-40025D942531}" destId="{70347768-32A5-4E8E-9655-FA5945AC39B3}" srcOrd="0" destOrd="0" presId="urn:microsoft.com/office/officeart/2005/8/layout/pList2"/>
    <dgm:cxn modelId="{AD537715-75A8-47D0-81FA-9D5BB34CA7E5}" type="presParOf" srcId="{70347768-32A5-4E8E-9655-FA5945AC39B3}" destId="{259A6F17-8B7C-4C96-B070-E5432F236D87}" srcOrd="0" destOrd="0" presId="urn:microsoft.com/office/officeart/2005/8/layout/pList2"/>
    <dgm:cxn modelId="{C5ACD524-3BEB-4ECC-93A7-06EDB7E0E399}" type="presParOf" srcId="{70347768-32A5-4E8E-9655-FA5945AC39B3}" destId="{FF390A93-771D-462E-B50F-682871AD76E1}" srcOrd="1" destOrd="0" presId="urn:microsoft.com/office/officeart/2005/8/layout/pList2"/>
    <dgm:cxn modelId="{1631ED3D-5030-43DB-BDE1-334D2E0041C5}" type="presParOf" srcId="{70347768-32A5-4E8E-9655-FA5945AC39B3}" destId="{86F67EAF-4213-4E76-B6A0-320E18389BF3}" srcOrd="2" destOrd="0" presId="urn:microsoft.com/office/officeart/2005/8/layout/pList2"/>
    <dgm:cxn modelId="{FAA82E9F-8B34-4502-A1AB-79DB89D83F59}" type="presParOf" srcId="{B7EC2843-AD01-4073-BE01-40025D942531}" destId="{92808BF2-37A1-4E01-A447-F4B16DB3093B}" srcOrd="1" destOrd="0" presId="urn:microsoft.com/office/officeart/2005/8/layout/pList2"/>
    <dgm:cxn modelId="{D3DAB9FE-F28A-423A-8206-AFB1FC4A2CEE}" type="presParOf" srcId="{B7EC2843-AD01-4073-BE01-40025D942531}" destId="{4F900BF7-2891-4D87-89CD-73389B0BC206}" srcOrd="2" destOrd="0" presId="urn:microsoft.com/office/officeart/2005/8/layout/pList2"/>
    <dgm:cxn modelId="{AF45F9AC-72D0-474B-8641-31E9EA4C118B}" type="presParOf" srcId="{4F900BF7-2891-4D87-89CD-73389B0BC206}" destId="{1478E0A5-8DC4-48B8-BC90-B027DA8AF93D}" srcOrd="0" destOrd="0" presId="urn:microsoft.com/office/officeart/2005/8/layout/pList2"/>
    <dgm:cxn modelId="{CF155890-3B84-45E7-A928-7AC85557B1E6}" type="presParOf" srcId="{4F900BF7-2891-4D87-89CD-73389B0BC206}" destId="{9E6C8A02-2FA8-4D70-8897-80C249FDDFD0}" srcOrd="1" destOrd="0" presId="urn:microsoft.com/office/officeart/2005/8/layout/pList2"/>
    <dgm:cxn modelId="{24284329-06B6-4E94-BC0B-0AEEBE7AB411}" type="presParOf" srcId="{4F900BF7-2891-4D87-89CD-73389B0BC206}" destId="{8D63C137-5205-47B2-93C6-4CBA834AA953}" srcOrd="2" destOrd="0" presId="urn:microsoft.com/office/officeart/2005/8/layout/pList2"/>
    <dgm:cxn modelId="{BDB319EE-0ED0-4430-A60D-F9462D40A1DD}" type="presParOf" srcId="{B7EC2843-AD01-4073-BE01-40025D942531}" destId="{28604993-95F5-4CEF-A36F-FE8BC51E7B9F}" srcOrd="3" destOrd="0" presId="urn:microsoft.com/office/officeart/2005/8/layout/pList2"/>
    <dgm:cxn modelId="{86120C25-5F2A-4216-A61D-79AE73834EDC}" type="presParOf" srcId="{B7EC2843-AD01-4073-BE01-40025D942531}" destId="{EBB72EB6-4B99-4031-B5AD-C56AF4843564}" srcOrd="4" destOrd="0" presId="urn:microsoft.com/office/officeart/2005/8/layout/pList2"/>
    <dgm:cxn modelId="{4B362F6F-A7E6-4BB8-ACBD-B207F26687A2}" type="presParOf" srcId="{EBB72EB6-4B99-4031-B5AD-C56AF4843564}" destId="{E00C8551-1788-4BAC-8FAD-24C15909E7CE}" srcOrd="0" destOrd="0" presId="urn:microsoft.com/office/officeart/2005/8/layout/pList2"/>
    <dgm:cxn modelId="{8C082660-D2A6-4296-8FD8-01C841E65B94}" type="presParOf" srcId="{EBB72EB6-4B99-4031-B5AD-C56AF4843564}" destId="{06157DFE-B10A-47F6-AE8E-AB4C0B37FFB2}" srcOrd="1" destOrd="0" presId="urn:microsoft.com/office/officeart/2005/8/layout/pList2"/>
    <dgm:cxn modelId="{8FA66483-D3F3-4458-AE1E-190DF771B40C}" type="presParOf" srcId="{EBB72EB6-4B99-4031-B5AD-C56AF4843564}" destId="{CE113179-69ED-4751-B4FF-F09CB4F5A6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4CE6F-BC59-4164-9738-4302E9C94DCE}">
      <dsp:nvSpPr>
        <dsp:cNvPr id="0" name=""/>
        <dsp:cNvSpPr/>
      </dsp:nvSpPr>
      <dsp:spPr>
        <a:xfrm>
          <a:off x="0" y="0"/>
          <a:ext cx="4505398" cy="147019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67EAF-4213-4E76-B6A0-320E18389BF3}">
      <dsp:nvSpPr>
        <dsp:cNvPr id="0" name=""/>
        <dsp:cNvSpPr/>
      </dsp:nvSpPr>
      <dsp:spPr>
        <a:xfrm>
          <a:off x="1634841" y="183206"/>
          <a:ext cx="1323460" cy="10781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A6F17-8B7C-4C96-B070-E5432F236D87}">
      <dsp:nvSpPr>
        <dsp:cNvPr id="0" name=""/>
        <dsp:cNvSpPr/>
      </dsp:nvSpPr>
      <dsp:spPr>
        <a:xfrm rot="10800000">
          <a:off x="1576450" y="1470195"/>
          <a:ext cx="1323460" cy="1796906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ЕЖЕГОДНЫЙ ВСЕРОССИЙСКИЙ ОНЛАЙН-ЧЕМПИОНАТ</a:t>
          </a: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&amp;</a:t>
          </a:r>
          <a:endParaRPr lang="ru-RU" sz="12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ЛОКАЛЬНЫЕ ТУРНИРЫ,</a:t>
          </a:r>
          <a:br>
            <a:rPr lang="ru-RU" sz="1200" kern="1200" dirty="0"/>
          </a:br>
          <a:r>
            <a:rPr lang="en-US" sz="1200" kern="1200" dirty="0"/>
            <a:t>IT</a:t>
          </a:r>
          <a:r>
            <a:rPr lang="ru-RU" sz="1200" kern="1200" dirty="0"/>
            <a:t>-МАРАФОНЫ</a:t>
          </a:r>
          <a:endParaRPr lang="en-US" sz="1200" kern="1200" dirty="0"/>
        </a:p>
      </dsp:txBody>
      <dsp:txXfrm rot="10800000">
        <a:off x="1617151" y="1470195"/>
        <a:ext cx="1242058" cy="1756205"/>
      </dsp:txXfrm>
    </dsp:sp>
    <dsp:sp modelId="{8D63C137-5205-47B2-93C6-4CBA834AA953}">
      <dsp:nvSpPr>
        <dsp:cNvPr id="0" name=""/>
        <dsp:cNvSpPr/>
      </dsp:nvSpPr>
      <dsp:spPr>
        <a:xfrm>
          <a:off x="175156" y="183206"/>
          <a:ext cx="1323460" cy="1078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8E0A5-8DC4-48B8-BC90-B027DA8AF93D}">
      <dsp:nvSpPr>
        <dsp:cNvPr id="0" name=""/>
        <dsp:cNvSpPr/>
      </dsp:nvSpPr>
      <dsp:spPr>
        <a:xfrm rot="10800000">
          <a:off x="116779" y="1465613"/>
          <a:ext cx="1323460" cy="17969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FreeSetDemiBold"/>
            </a:rPr>
            <a:t>ИНТЕРАКТИВНЫЙ ПОРТАЛ </a:t>
          </a:r>
          <a:br>
            <a:rPr lang="ru-RU" sz="1000" kern="1200" dirty="0">
              <a:latin typeface="FreeSetDemiBold"/>
            </a:rPr>
          </a:br>
          <a:r>
            <a:rPr lang="ru-RU" sz="1000" kern="1200" dirty="0">
              <a:latin typeface="FreeSetDemiBold"/>
            </a:rPr>
            <a:t>(игры в разделе «Знания»)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FreeSetDemiBold"/>
            </a:rPr>
            <a:t>&amp;</a:t>
          </a:r>
          <a:endParaRPr lang="ru-RU" sz="1000" kern="1200" dirty="0">
            <a:latin typeface="FreeSetDemiBold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FreeSetDemiBold"/>
            </a:rPr>
            <a:t>УРОКИ И ДИКТАНТЫ ПО ЦИФРОВОЙ ГРАМОТНОСТИ</a:t>
          </a:r>
          <a:endParaRPr lang="ru-RU" sz="1000" i="1" kern="1200" dirty="0">
            <a:latin typeface="FreeSetDemiBold"/>
          </a:endParaRPr>
        </a:p>
      </dsp:txBody>
      <dsp:txXfrm rot="10800000">
        <a:off x="157480" y="1465613"/>
        <a:ext cx="1242058" cy="1756205"/>
      </dsp:txXfrm>
    </dsp:sp>
    <dsp:sp modelId="{CE113179-69ED-4751-B4FF-F09CB4F5A642}">
      <dsp:nvSpPr>
        <dsp:cNvPr id="0" name=""/>
        <dsp:cNvSpPr/>
      </dsp:nvSpPr>
      <dsp:spPr>
        <a:xfrm>
          <a:off x="3046775" y="196026"/>
          <a:ext cx="1323460" cy="10781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8551-1788-4BAC-8FAD-24C15909E7CE}">
      <dsp:nvSpPr>
        <dsp:cNvPr id="0" name=""/>
        <dsp:cNvSpPr/>
      </dsp:nvSpPr>
      <dsp:spPr>
        <a:xfrm rot="10800000">
          <a:off x="3046775" y="1470195"/>
          <a:ext cx="1323460" cy="1796906"/>
        </a:xfrm>
        <a:prstGeom prst="round2SameRect">
          <a:avLst>
            <a:gd name="adj1" fmla="val 10500"/>
            <a:gd name="adj2" fmla="val 0"/>
          </a:avLst>
        </a:prstGeom>
        <a:solidFill>
          <a:srgbClr val="21A7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ВИКТОРИНЫ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&amp;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СЛОВАРЬ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&amp;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МОБИЛЬНОЕ ПРИЛОЖЕНИЕ С ТЕСТАМИ</a:t>
          </a:r>
        </a:p>
      </dsp:txBody>
      <dsp:txXfrm rot="10800000">
        <a:off x="3087476" y="1470195"/>
        <a:ext cx="1242058" cy="175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2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2441-B9FA-4665-88EC-E965E325D11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707-AB41-4B83-AD9D-56D86318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02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2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D3B54-060C-4702-A8DE-3095D98D49F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CF27-22C1-4350-8F82-EA8EDC50F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92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6;&#1084;&#1077;&#1085;&#1085;&#1099;&#1081;&#1087;&#1072;&#1090;&#1088;&#1091;&#1083;&#1100;.&#1088;&#1092;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&#1076;&#1086;&#1084;&#1077;&#1085;&#1085;&#1099;&#1081;&#1087;&#1072;&#1090;&#1088;&#1091;&#1083;&#1100;.&#1088;&#1092;/phones/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Напомню, что наша организация является администратором российского доменного пространства, но кроме административных функций также осуществляет ряд проектов, связанных с интернет-безопасностью.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9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5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11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35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Витриной для института компетентных организаций, созданного Координационным центром, стал проект </a:t>
            </a:r>
            <a:r>
              <a:rPr lang="ru-RU" sz="9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«Доменный патруль»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заработал в августе 2020 года. На сайте проекта собраны: новости интернет-безопасности, информация о </a:t>
            </a:r>
            <a:r>
              <a:rPr lang="ru-RU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киберугрозах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инструкции, как поступить, если пользователь столкнулся с одной из таких угроз, скажем, с мошенничеством, и главное – перечень </a:t>
            </a:r>
            <a:r>
              <a:rPr lang="ru-RU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Горячих линий компетентных организаций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Любой пользователь может обратиться на Линию и сообщить об обнаруженном им случае неподобающего использования доменного имени, меры будут приняты оперативно. </a:t>
            </a:r>
          </a:p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профессиональной аудитории, к которой мы относим собственно компетентные организации и аккредитованных регистраторов доменных имен, «Доменный патруль» стал платформой для оперативного обмена запросами о прекращении или, наоборот, восстановлении делегирования доменных имен.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073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8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0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2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8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1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394509" indent="0" algn="ctr">
              <a:buNone/>
              <a:defRPr sz="1700"/>
            </a:lvl2pPr>
            <a:lvl3pPr marL="789018" indent="0" algn="ctr">
              <a:buNone/>
              <a:defRPr sz="1600"/>
            </a:lvl3pPr>
            <a:lvl4pPr marL="1183527" indent="0" algn="ctr">
              <a:buNone/>
              <a:defRPr sz="1400"/>
            </a:lvl4pPr>
            <a:lvl5pPr marL="1578036" indent="0" algn="ctr">
              <a:buNone/>
              <a:defRPr sz="1400"/>
            </a:lvl5pPr>
            <a:lvl6pPr marL="1972545" indent="0" algn="ctr">
              <a:buNone/>
              <a:defRPr sz="1400"/>
            </a:lvl6pPr>
            <a:lvl7pPr marL="2367053" indent="0" algn="ctr">
              <a:buNone/>
              <a:defRPr sz="1400"/>
            </a:lvl7pPr>
            <a:lvl8pPr marL="2761563" indent="0" algn="ctr">
              <a:buNone/>
              <a:defRPr sz="1400"/>
            </a:lvl8pPr>
            <a:lvl9pPr marL="3156071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2BEC-C24F-4E7D-BCE6-FB22121DB496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AAF3-EA87-4057-B508-0DC453E116A0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1D01-2FFD-41F7-88F1-FA52EA2CF9EA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0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5E17-0F8C-4D96-8FC2-40222B3BC141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94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9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83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78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72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67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61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5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B8B-AC57-4830-8D54-9F0FF7AABC08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9DD-7FC1-4536-8856-31236687C665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8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09" indent="0">
              <a:buNone/>
              <a:defRPr sz="1700" b="1"/>
            </a:lvl2pPr>
            <a:lvl3pPr marL="789018" indent="0">
              <a:buNone/>
              <a:defRPr sz="1600" b="1"/>
            </a:lvl3pPr>
            <a:lvl4pPr marL="1183527" indent="0">
              <a:buNone/>
              <a:defRPr sz="1400" b="1"/>
            </a:lvl4pPr>
            <a:lvl5pPr marL="1578036" indent="0">
              <a:buNone/>
              <a:defRPr sz="1400" b="1"/>
            </a:lvl5pPr>
            <a:lvl6pPr marL="1972545" indent="0">
              <a:buNone/>
              <a:defRPr sz="1400" b="1"/>
            </a:lvl6pPr>
            <a:lvl7pPr marL="2367053" indent="0">
              <a:buNone/>
              <a:defRPr sz="1400" b="1"/>
            </a:lvl7pPr>
            <a:lvl8pPr marL="2761563" indent="0">
              <a:buNone/>
              <a:defRPr sz="1400" b="1"/>
            </a:lvl8pPr>
            <a:lvl9pPr marL="3156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09" indent="0">
              <a:buNone/>
              <a:defRPr sz="1700" b="1"/>
            </a:lvl2pPr>
            <a:lvl3pPr marL="789018" indent="0">
              <a:buNone/>
              <a:defRPr sz="1600" b="1"/>
            </a:lvl3pPr>
            <a:lvl4pPr marL="1183527" indent="0">
              <a:buNone/>
              <a:defRPr sz="1400" b="1"/>
            </a:lvl4pPr>
            <a:lvl5pPr marL="1578036" indent="0">
              <a:buNone/>
              <a:defRPr sz="1400" b="1"/>
            </a:lvl5pPr>
            <a:lvl6pPr marL="1972545" indent="0">
              <a:buNone/>
              <a:defRPr sz="1400" b="1"/>
            </a:lvl6pPr>
            <a:lvl7pPr marL="2367053" indent="0">
              <a:buNone/>
              <a:defRPr sz="1400" b="1"/>
            </a:lvl7pPr>
            <a:lvl8pPr marL="2761563" indent="0">
              <a:buNone/>
              <a:defRPr sz="1400" b="1"/>
            </a:lvl8pPr>
            <a:lvl9pPr marL="3156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D774-DFBB-4A05-9B23-9692359957FE}" type="datetime1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A526-0EBF-4D15-A70C-23C023CB9476}" type="datetime1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FDB0-5E3A-4246-81D2-E9AB15DCAEE5}" type="datetime1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09" indent="0">
              <a:buNone/>
              <a:defRPr sz="1200"/>
            </a:lvl2pPr>
            <a:lvl3pPr marL="789018" indent="0">
              <a:buNone/>
              <a:defRPr sz="1000"/>
            </a:lvl3pPr>
            <a:lvl4pPr marL="1183527" indent="0">
              <a:buNone/>
              <a:defRPr sz="900"/>
            </a:lvl4pPr>
            <a:lvl5pPr marL="1578036" indent="0">
              <a:buNone/>
              <a:defRPr sz="900"/>
            </a:lvl5pPr>
            <a:lvl6pPr marL="1972545" indent="0">
              <a:buNone/>
              <a:defRPr sz="900"/>
            </a:lvl6pPr>
            <a:lvl7pPr marL="2367053" indent="0">
              <a:buNone/>
              <a:defRPr sz="900"/>
            </a:lvl7pPr>
            <a:lvl8pPr marL="2761563" indent="0">
              <a:buNone/>
              <a:defRPr sz="900"/>
            </a:lvl8pPr>
            <a:lvl9pPr marL="315607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2A0-EE3F-4D24-968A-09549556BE69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8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800"/>
            </a:lvl1pPr>
            <a:lvl2pPr marL="394509" indent="0">
              <a:buNone/>
              <a:defRPr sz="2400"/>
            </a:lvl2pPr>
            <a:lvl3pPr marL="789018" indent="0">
              <a:buNone/>
              <a:defRPr sz="2100"/>
            </a:lvl3pPr>
            <a:lvl4pPr marL="1183527" indent="0">
              <a:buNone/>
              <a:defRPr sz="1700"/>
            </a:lvl4pPr>
            <a:lvl5pPr marL="1578036" indent="0">
              <a:buNone/>
              <a:defRPr sz="1700"/>
            </a:lvl5pPr>
            <a:lvl6pPr marL="1972545" indent="0">
              <a:buNone/>
              <a:defRPr sz="1700"/>
            </a:lvl6pPr>
            <a:lvl7pPr marL="2367053" indent="0">
              <a:buNone/>
              <a:defRPr sz="1700"/>
            </a:lvl7pPr>
            <a:lvl8pPr marL="2761563" indent="0">
              <a:buNone/>
              <a:defRPr sz="1700"/>
            </a:lvl8pPr>
            <a:lvl9pPr marL="3156071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09" indent="0">
              <a:buNone/>
              <a:defRPr sz="1200"/>
            </a:lvl2pPr>
            <a:lvl3pPr marL="789018" indent="0">
              <a:buNone/>
              <a:defRPr sz="1000"/>
            </a:lvl3pPr>
            <a:lvl4pPr marL="1183527" indent="0">
              <a:buNone/>
              <a:defRPr sz="900"/>
            </a:lvl4pPr>
            <a:lvl5pPr marL="1578036" indent="0">
              <a:buNone/>
              <a:defRPr sz="900"/>
            </a:lvl5pPr>
            <a:lvl6pPr marL="1972545" indent="0">
              <a:buNone/>
              <a:defRPr sz="900"/>
            </a:lvl6pPr>
            <a:lvl7pPr marL="2367053" indent="0">
              <a:buNone/>
              <a:defRPr sz="900"/>
            </a:lvl7pPr>
            <a:lvl8pPr marL="2761563" indent="0">
              <a:buNone/>
              <a:defRPr sz="900"/>
            </a:lvl8pPr>
            <a:lvl9pPr marL="315607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E38-1AF0-4D6E-A072-931534397A79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1579" tIns="35790" rIns="71579" bIns="357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71579" tIns="35790" rIns="71579" bIns="357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B331-6681-4182-9CD8-E16AE3519D3B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9DED-A559-4972-8A54-3687AB840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89018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55" indent="-197255" algn="l" defTabSz="789018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763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272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81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290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799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308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58817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53326" indent="-197255" algn="l" defTabSz="789018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09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18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27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036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545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053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563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071" algn="l" defTabSz="789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pattern_p 300-03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5408" r="2074" b="1"/>
          <a:stretch/>
        </p:blipFill>
        <p:spPr>
          <a:xfrm>
            <a:off x="-78380" y="1"/>
            <a:ext cx="9304961" cy="5291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020" y="1650560"/>
            <a:ext cx="6136270" cy="252691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-apple-system"/>
              </a:rPr>
              <a:t>ПРОЕКТЫ В ОБЛАСТИ ИНФОРМАЦИОННОЙ БЕЗОПАСНОСТИ И УПРАВЛЕНИЯ ИНТЕРНЕТОМ ДЛЯ МОЛОДЫХ СПЕЦИАЛИСТОВ</a:t>
            </a:r>
            <a:endParaRPr lang="ru-RU" sz="3200" dirty="0">
              <a:solidFill>
                <a:schemeClr val="bg1"/>
              </a:solidFill>
              <a:latin typeface="FreeSetDemiBold"/>
              <a:cs typeface="FreeSetDemiBold"/>
            </a:endParaRPr>
          </a:p>
        </p:txBody>
      </p:sp>
      <p:pic>
        <p:nvPicPr>
          <p:cNvPr id="6" name="Изображение 5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13020" y="136187"/>
            <a:ext cx="3470412" cy="1332690"/>
          </a:xfrm>
          <a:prstGeom prst="rect">
            <a:avLst/>
          </a:prstGeom>
        </p:spPr>
      </p:pic>
      <p:pic>
        <p:nvPicPr>
          <p:cNvPr id="11" name="Изображение 10" descr="pattern_p 300-02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0" r="28567" b="66094"/>
          <a:stretch/>
        </p:blipFill>
        <p:spPr>
          <a:xfrm rot="10800000">
            <a:off x="6749289" y="1"/>
            <a:ext cx="2477291" cy="5143500"/>
          </a:xfrm>
          <a:prstGeom prst="rect">
            <a:avLst/>
          </a:prstGeom>
        </p:spPr>
      </p:pic>
      <p:pic>
        <p:nvPicPr>
          <p:cNvPr id="9" name="Изображение 2" descr="pattern_new color_logo-0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r="21056" b="28624"/>
          <a:stretch/>
        </p:blipFill>
        <p:spPr>
          <a:xfrm>
            <a:off x="7132239" y="3861880"/>
            <a:ext cx="1439836" cy="11843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79E13DB-FADD-4F3F-8B91-98C0C5C67E12}"/>
              </a:ext>
            </a:extLst>
          </p:cNvPr>
          <p:cNvSpPr txBox="1">
            <a:spLocks/>
          </p:cNvSpPr>
          <p:nvPr/>
        </p:nvSpPr>
        <p:spPr>
          <a:xfrm>
            <a:off x="613020" y="4298634"/>
            <a:ext cx="6492624" cy="694325"/>
          </a:xfrm>
          <a:prstGeom prst="rect">
            <a:avLst/>
          </a:prstGeom>
        </p:spPr>
        <p:txBody>
          <a:bodyPr vert="horz" lIns="71579" tIns="35790" rIns="71579" bIns="35790" rtlCol="0" anchor="b">
            <a:noAutofit/>
          </a:bodyPr>
          <a:lstStyle>
            <a:lvl1pPr algn="ctr" defTabSz="7890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FreeSetDemiBold"/>
                <a:cs typeface="FreeSetDemiBold"/>
              </a:rPr>
              <a:t>СОВРЕМЕННЫЕ ИНФОРМАЦИОННЫЕ ТЕХНОЛОГИИ В ОБРАЗОВАНИИ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latin typeface="FreeSetDemiBold"/>
                <a:cs typeface="FreeSetDemiBold"/>
              </a:rPr>
              <a:t>28-29 ИЮНЯ </a:t>
            </a:r>
            <a:r>
              <a:rPr lang="en-US" sz="1400" dirty="0">
                <a:solidFill>
                  <a:schemeClr val="bg1"/>
                </a:solidFill>
                <a:latin typeface="FreeSetDemiBold"/>
                <a:cs typeface="FreeSetDemiBold"/>
              </a:rPr>
              <a:t>‘2</a:t>
            </a:r>
            <a:r>
              <a:rPr lang="ru-RU" sz="1400" dirty="0">
                <a:solidFill>
                  <a:schemeClr val="bg1"/>
                </a:solidFill>
                <a:latin typeface="FreeSetDemiBold"/>
                <a:cs typeface="FreeSetDemi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334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2B6134-A292-46DF-8AEB-DC7E5DC15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9" y="1042236"/>
            <a:ext cx="2774571" cy="205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530D4-401F-44B2-8F22-7CFB47DA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9" y="3330648"/>
            <a:ext cx="2774571" cy="163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672250" y="112291"/>
            <a:ext cx="5198801" cy="349278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800" b="1" dirty="0">
                <a:solidFill>
                  <a:srgbClr val="005A9E"/>
                </a:solidFill>
                <a:latin typeface="FreeSetDemiBold"/>
                <a:cs typeface="FreeSetDemiBold"/>
              </a:rPr>
              <a:t>ИНТЕРАКТИВНЫЙ ПОРТАЛ: КИБЕРБЕЗОПАСНОСТЬ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FreeSetDemiBold"/>
              <a:cs typeface="FreeSetDemiBold"/>
            </a:endParaRPr>
          </a:p>
        </p:txBody>
      </p:sp>
      <p:pic>
        <p:nvPicPr>
          <p:cNvPr id="8" name="Изображение 7" descr="pattern_p 300-04-01-0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01" y="-297009"/>
            <a:ext cx="4163645" cy="1406760"/>
          </a:xfrm>
          <a:prstGeom prst="rect">
            <a:avLst/>
          </a:prstGeom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477840" y="38073"/>
            <a:ext cx="1973626" cy="7638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032EC-3608-475E-B013-28666664A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892" y="674938"/>
            <a:ext cx="5060159" cy="490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B20D76-CE10-4F51-BAB1-1BD639520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175" y="3187753"/>
            <a:ext cx="6216743" cy="650400"/>
          </a:xfrm>
          <a:prstGeom prst="rect">
            <a:avLst/>
          </a:prstGeom>
          <a:ln w="38100" cap="sq">
            <a:solidFill>
              <a:srgbClr val="005A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CCA435-EE1D-4067-AAF3-51D8D1C6E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9538" y="2207456"/>
            <a:ext cx="6216743" cy="657799"/>
          </a:xfrm>
          <a:prstGeom prst="rect">
            <a:avLst/>
          </a:prstGeom>
          <a:ln w="38100" cap="sq">
            <a:solidFill>
              <a:srgbClr val="005A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4E63A8-EBC1-45D0-9C32-94872AF7F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6813" y="4147192"/>
            <a:ext cx="6216743" cy="642739"/>
          </a:xfrm>
          <a:prstGeom prst="rect">
            <a:avLst/>
          </a:prstGeom>
          <a:ln w="38100" cap="sq">
            <a:solidFill>
              <a:srgbClr val="21A7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32CBE7-931D-40F6-B5F2-C8C830B1C78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6"/>
          <a:stretch/>
        </p:blipFill>
        <p:spPr>
          <a:xfrm>
            <a:off x="2769538" y="1242219"/>
            <a:ext cx="6204018" cy="64273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81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72250" y="112291"/>
            <a:ext cx="5198801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300" b="1" dirty="0">
                <a:solidFill>
                  <a:srgbClr val="005A9E"/>
                </a:solidFill>
                <a:latin typeface="FreeSetDemiBold"/>
                <a:cs typeface="FreeSetDemiBold"/>
              </a:rPr>
              <a:t>ИНТЕРАКТИВНЫЙ ПОРТАЛ: НЕЗРЯЧИМ </a:t>
            </a:r>
            <a:endParaRPr lang="ru-RU" sz="2300" b="1" dirty="0">
              <a:solidFill>
                <a:schemeClr val="accent5">
                  <a:lumMod val="75000"/>
                </a:schemeClr>
              </a:solidFill>
              <a:latin typeface="FreeSetDemiBold"/>
              <a:cs typeface="FreeSetDemiBold"/>
            </a:endParaRPr>
          </a:p>
        </p:txBody>
      </p:sp>
      <p:pic>
        <p:nvPicPr>
          <p:cNvPr id="8" name="Изображение 7" descr="pattern_p 300-04-01-0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01" y="-297009"/>
            <a:ext cx="4163645" cy="1406760"/>
          </a:xfrm>
          <a:prstGeom prst="rect">
            <a:avLst/>
          </a:prstGeom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477840" y="38073"/>
            <a:ext cx="1973626" cy="7638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941327-1424-42E5-BD80-07CD53FEE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5"/>
          <a:stretch/>
        </p:blipFill>
        <p:spPr>
          <a:xfrm>
            <a:off x="4095399" y="617919"/>
            <a:ext cx="4697386" cy="496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0A1B95-FF67-47BE-B62E-D86D59FE6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55" y="1211239"/>
            <a:ext cx="3524495" cy="137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6E3927-E001-437A-B8A0-9BD843233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55" y="2873879"/>
            <a:ext cx="3524495" cy="405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946CC-F1DF-438C-8F46-6672D0D39E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935" y="3305689"/>
            <a:ext cx="6683432" cy="1253144"/>
          </a:xfrm>
          <a:prstGeom prst="rect">
            <a:avLst/>
          </a:prstGeom>
          <a:ln w="38100" cap="sq">
            <a:solidFill>
              <a:srgbClr val="005A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4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-12627"/>
            <a:ext cx="1989136" cy="8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46622" y="998988"/>
            <a:ext cx="3461977" cy="3600986"/>
          </a:xfrm>
          <a:prstGeom prst="rect">
            <a:avLst/>
          </a:prstGeom>
          <a:ln>
            <a:solidFill>
              <a:srgbClr val="005A9E"/>
            </a:solidFill>
          </a:ln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мероприятия на платформе проекта «Изучи интернет – управляй им» </a:t>
            </a:r>
          </a:p>
          <a:p>
            <a:endParaRPr lang="ru-RU" sz="19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Семейный </a:t>
            </a:r>
            <a:r>
              <a:rPr lang="en-US" sz="1900" b="1" dirty="0">
                <a:solidFill>
                  <a:schemeClr val="bg1"/>
                </a:solidFill>
                <a:latin typeface="FreeSetDemiBold"/>
              </a:rPr>
              <a:t>IT</a:t>
            </a:r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-марафон:</a:t>
            </a:r>
            <a:br>
              <a:rPr lang="ru-RU" sz="1900" b="1" dirty="0">
                <a:solidFill>
                  <a:schemeClr val="bg1"/>
                </a:solidFill>
                <a:latin typeface="FreeSetDemiBold"/>
              </a:rPr>
            </a:br>
            <a:r>
              <a:rPr lang="ru-RU" sz="1900" dirty="0">
                <a:solidFill>
                  <a:schemeClr val="bg1"/>
                </a:solidFill>
                <a:latin typeface="FreeSetDemiBold"/>
              </a:rPr>
              <a:t>поможет проверить цифровую грамотность и проявить себя творчески</a:t>
            </a:r>
          </a:p>
          <a:p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2 марта – 25 апреля </a:t>
            </a:r>
            <a:r>
              <a:rPr lang="en-US" sz="1900" b="1" dirty="0">
                <a:solidFill>
                  <a:schemeClr val="bg1"/>
                </a:solidFill>
                <a:latin typeface="FreeSetDemiBold"/>
              </a:rPr>
              <a:t>‘</a:t>
            </a:r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23</a:t>
            </a:r>
          </a:p>
          <a:p>
            <a:endParaRPr lang="ru-RU" sz="19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FreeSetDemiBold"/>
              </a:rPr>
              <a:t>тема года:</a:t>
            </a:r>
          </a:p>
          <a:p>
            <a:r>
              <a:rPr lang="ru-RU" sz="1900" dirty="0">
                <a:solidFill>
                  <a:schemeClr val="bg1"/>
                </a:solidFill>
                <a:latin typeface="FreeSetDemiBold"/>
              </a:rPr>
              <a:t>цифровая грамотность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5AFF1-5A56-4A59-A43E-641872F9DAC4}"/>
              </a:ext>
            </a:extLst>
          </p:cNvPr>
          <p:cNvSpPr txBox="1"/>
          <p:nvPr/>
        </p:nvSpPr>
        <p:spPr>
          <a:xfrm>
            <a:off x="346866" y="121517"/>
            <a:ext cx="4596841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СЕМЕЙНЫЙ </a:t>
            </a:r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IT</a:t>
            </a:r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-МАРАФОН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ECB8561-08F4-4059-8C95-6788FE44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7" y="1039863"/>
            <a:ext cx="4596840" cy="345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6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-12627"/>
            <a:ext cx="1989136" cy="8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99" y="168422"/>
            <a:ext cx="5471750" cy="81094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DOT-</a:t>
            </a:r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ЖУРНАЛИСТИКА</a:t>
            </a:r>
          </a:p>
          <a:p>
            <a:r>
              <a:rPr lang="en-US" sz="2400" dirty="0">
                <a:solidFill>
                  <a:srgbClr val="005A9E"/>
                </a:solidFill>
                <a:latin typeface="FreeSetDemiBold"/>
                <a:cs typeface="FreeSetDemiBold"/>
              </a:rPr>
              <a:t>D</a:t>
            </a:r>
            <a:r>
              <a:rPr lang="ru-RU" sz="2400" dirty="0">
                <a:solidFill>
                  <a:srgbClr val="005A9E"/>
                </a:solidFill>
                <a:latin typeface="FreeSetDemiBold"/>
                <a:cs typeface="FreeSetDemiBold"/>
              </a:rPr>
              <a:t>Ж: ЮНКОРЫ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523" y="45514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ДОТ-ЖУРНАЛИСТИКА.РФ</a:t>
            </a:r>
            <a:endParaRPr lang="ru-RU" altLang="ru-RU" sz="2000" u="sng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017" y="1126256"/>
            <a:ext cx="3461977" cy="3477875"/>
          </a:xfrm>
          <a:prstGeom prst="rect">
            <a:avLst/>
          </a:prstGeom>
          <a:ln>
            <a:solidFill>
              <a:srgbClr val="005A9E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FreeSetDemiBold"/>
              </a:rPr>
              <a:t>конкурс для профессиональных и начинающих журналистов и блогеров (</a:t>
            </a:r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до 18 лет)</a:t>
            </a:r>
          </a:p>
          <a:p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эссе, подкасты, видео, </a:t>
            </a:r>
            <a:r>
              <a:rPr lang="ru-RU" sz="2000" b="1" dirty="0" err="1">
                <a:solidFill>
                  <a:schemeClr val="bg1"/>
                </a:solidFill>
                <a:latin typeface="FreeSetDemiBold"/>
              </a:rPr>
              <a:t>лонгриды</a:t>
            </a:r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, инфографики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по теме, близкой к интернету и цифровым технологиям</a:t>
            </a:r>
          </a:p>
          <a:p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заявки: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до 1 ноября </a:t>
            </a:r>
            <a:r>
              <a:rPr lang="en-US" sz="2000" dirty="0">
                <a:solidFill>
                  <a:schemeClr val="bg1"/>
                </a:solidFill>
                <a:latin typeface="FreeSetDemiBold"/>
              </a:rPr>
              <a:t>’2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3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 bwMode="auto">
          <a:xfrm>
            <a:off x="276893" y="1151775"/>
            <a:ext cx="4572000" cy="320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7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-12627"/>
            <a:ext cx="1989136" cy="8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99" y="168422"/>
            <a:ext cx="5471750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IP</a:t>
            </a:r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 </a:t>
            </a:r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&amp;</a:t>
            </a:r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 </a:t>
            </a:r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IT LAW</a:t>
            </a:r>
            <a:endParaRPr lang="ru-RU" sz="2400" b="1" dirty="0">
              <a:solidFill>
                <a:srgbClr val="005A9E"/>
              </a:solidFill>
              <a:latin typeface="FreeSetDemiBold"/>
              <a:cs typeface="FreeSetDemi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6449" y="43615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en-US" altLang="ru-RU" sz="20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IPCLUB.IN</a:t>
            </a:r>
            <a:endParaRPr lang="ru-RU" altLang="ru-RU" sz="2000" u="sng" dirty="0">
              <a:solidFill>
                <a:schemeClr val="bg1"/>
              </a:solidFill>
              <a:latin typeface="FreeSetDemiBold"/>
              <a:sym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016" y="1104676"/>
            <a:ext cx="3461977" cy="2862322"/>
          </a:xfrm>
          <a:prstGeom prst="rect">
            <a:avLst/>
          </a:prstGeom>
          <a:ln>
            <a:solidFill>
              <a:srgbClr val="005A9E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участники: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старшеклассники, студенты, аспиранты, молодые специалисты</a:t>
            </a:r>
          </a:p>
          <a:p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dirty="0" err="1">
                <a:solidFill>
                  <a:schemeClr val="bg1"/>
                </a:solidFill>
                <a:latin typeface="FreeSetDemiBold"/>
              </a:rPr>
              <a:t>спецприз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 от </a:t>
            </a:r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всемирной организации интеллектуальной собственности (ВОИС)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C74E5-6EAC-4B54-9104-789D6216C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39" y="701908"/>
            <a:ext cx="3971407" cy="194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EDF790-33C9-48B5-8396-BF114AEED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39" y="2904539"/>
            <a:ext cx="3977526" cy="322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22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6616" y="264766"/>
            <a:ext cx="5319854" cy="5647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reeSetDemiBold"/>
                <a:cs typeface="FreeSetDemiBold"/>
              </a:rPr>
              <a:t>МОЛОДЕЖНЫЙ СОВЕТ КЦ</a:t>
            </a:r>
          </a:p>
        </p:txBody>
      </p:sp>
      <p:sp>
        <p:nvSpPr>
          <p:cNvPr id="7" name="Shape 231"/>
          <p:cNvSpPr txBox="1">
            <a:spLocks noChangeArrowheads="1"/>
          </p:cNvSpPr>
          <p:nvPr/>
        </p:nvSpPr>
        <p:spPr bwMode="auto">
          <a:xfrm>
            <a:off x="296616" y="1531481"/>
            <a:ext cx="8501901" cy="332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5207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задачи молодежного совета</a:t>
            </a:r>
            <a:br>
              <a:rPr lang="ru-RU" altLang="ru-RU" sz="20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</a:br>
            <a:endParaRPr lang="ru-RU" altLang="ru-RU" sz="200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обсуждение проектов и инициатив в области популяризации доменов .RU/.РФ, развития их инфраструктуры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реализация социальных проектов, направленных на повышение цифровой грамотности детско-молодежной аудитории Рунета  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повышение интереса молодежи к приобретению компетенций в использовании ИКТ, к развитию и управлению Рунетом</a:t>
            </a:r>
            <a:r>
              <a:rPr lang="en-US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 (</a:t>
            </a:r>
            <a:r>
              <a:rPr lang="ru-RU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МСЭ</a:t>
            </a:r>
            <a:r>
              <a:rPr lang="en-US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)</a:t>
            </a:r>
            <a:endParaRPr lang="ru-RU" altLang="ru-RU" sz="2000" b="0" dirty="0">
              <a:solidFill>
                <a:srgbClr val="000000"/>
              </a:solidFill>
              <a:latin typeface="FreeSetDemiBold"/>
              <a:sym typeface="Calibri" pitchFamily="34" charset="0"/>
            </a:endParaRP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000000"/>
                </a:solidFill>
                <a:latin typeface="FreeSetDemiBold"/>
                <a:sym typeface="Calibri" pitchFamily="34" charset="0"/>
              </a:rPr>
              <a:t>представления интересов молодого поколения интернет-пользователей</a:t>
            </a:r>
          </a:p>
        </p:txBody>
      </p:sp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892985" y="103638"/>
            <a:ext cx="1973626" cy="7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-12627"/>
            <a:ext cx="1989136" cy="8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99" y="168422"/>
            <a:ext cx="5471750" cy="81094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ЛЕТНЯЯ ШКОЛА </a:t>
            </a:r>
          </a:p>
          <a:p>
            <a:r>
              <a:rPr lang="ru-RU" sz="2400" dirty="0">
                <a:solidFill>
                  <a:srgbClr val="005A9E"/>
                </a:solidFill>
                <a:latin typeface="FreeSetDemiBold"/>
                <a:cs typeface="FreeSetDemiBold"/>
              </a:rPr>
              <a:t>ПО УПРАВЛЕНИЮ ИНТЕРНЕТОМ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523" y="45514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en-US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SUMMERIGSCHOOL.CCTLD.RU</a:t>
            </a:r>
            <a:endParaRPr lang="ru-RU" altLang="ru-RU" sz="2000" i="1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017" y="1174301"/>
            <a:ext cx="3641983" cy="3170099"/>
          </a:xfrm>
          <a:prstGeom prst="rect">
            <a:avLst/>
          </a:prstGeom>
          <a:ln>
            <a:solidFill>
              <a:srgbClr val="005A9E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часть глобального движения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﻿</a:t>
            </a:r>
            <a:r>
              <a:rPr lang="en-US" sz="2000" dirty="0">
                <a:solidFill>
                  <a:schemeClr val="bg1"/>
                </a:solidFill>
                <a:latin typeface="FreeSetDemiBold"/>
              </a:rPr>
              <a:t>Schools on Internet Governance (SIG)</a:t>
            </a:r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endParaRPr lang="ru-RU" sz="2000" b="1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участники: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студенты, аспиранты, молодые исследователи или преподаватели</a:t>
            </a:r>
            <a:endParaRPr lang="ru-RU" sz="2000" b="1" dirty="0">
              <a:solidFill>
                <a:schemeClr val="bg1"/>
              </a:solidFill>
              <a:latin typeface="FreeSetDemiBold"/>
            </a:endParaRPr>
          </a:p>
          <a:p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когда: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12 июля – 24 августа </a:t>
            </a:r>
            <a:r>
              <a:rPr lang="en-US" sz="2000" dirty="0">
                <a:solidFill>
                  <a:schemeClr val="bg1"/>
                </a:solidFill>
                <a:latin typeface="FreeSetDemiBold"/>
              </a:rPr>
              <a:t>’2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E67DB4-BCF8-4701-8A8C-F39FAEE68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3" y="1349507"/>
            <a:ext cx="4646154" cy="267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13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-12627"/>
            <a:ext cx="1989136" cy="8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699" y="168422"/>
            <a:ext cx="5471750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ЛЕТНЯЯ ШКОЛА </a:t>
            </a:r>
            <a:r>
              <a:rPr lang="en-US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CTF</a:t>
            </a:r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523" y="45514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en-US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LETOCTF.ORG</a:t>
            </a:r>
            <a:endParaRPr lang="ru-RU" altLang="ru-RU" sz="2000" i="1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017" y="1174301"/>
            <a:ext cx="3641983" cy="3477875"/>
          </a:xfrm>
          <a:prstGeom prst="rect">
            <a:avLst/>
          </a:prstGeom>
          <a:ln>
            <a:solidFill>
              <a:srgbClr val="005A9E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разновидность летнего лагеря в формате «интенсив»: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погружение в тему информационных технологий и информационной безопасности, знакомство с единомышленниками и отдых</a:t>
            </a:r>
          </a:p>
          <a:p>
            <a:endParaRPr lang="ru-RU" sz="2000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кто: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ученики 9-11 класса</a:t>
            </a:r>
            <a:endParaRPr lang="ru-RU" sz="2000" b="1" dirty="0">
              <a:solidFill>
                <a:schemeClr val="bg1"/>
              </a:solidFill>
              <a:latin typeface="FreeSetDemiBold"/>
            </a:endParaRPr>
          </a:p>
          <a:p>
            <a:endParaRPr lang="ru-RU" sz="2000" b="1" dirty="0">
              <a:solidFill>
                <a:schemeClr val="bg1"/>
              </a:solidFill>
              <a:latin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когда: 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30 июля – 10 августа </a:t>
            </a:r>
            <a:r>
              <a:rPr lang="en-US" sz="2000" dirty="0">
                <a:solidFill>
                  <a:schemeClr val="bg1"/>
                </a:solidFill>
                <a:latin typeface="FreeSetDemiBold"/>
              </a:rPr>
              <a:t>’2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929995-4F42-48D0-991C-40D0E5E03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8" y="706558"/>
            <a:ext cx="4553917" cy="197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letoctf.org/images/-muU0IciIdI.jpg">
            <a:extLst>
              <a:ext uri="{FF2B5EF4-FFF2-40B4-BE49-F238E27FC236}">
                <a16:creationId xmlns:a16="http://schemas.microsoft.com/office/drawing/2014/main" id="{249EB368-523C-4279-8FEE-B4265A73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" y="2928252"/>
            <a:ext cx="2157882" cy="143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toctf.org/images/3BGGvrTOyGY.jpg">
            <a:extLst>
              <a:ext uri="{FF2B5EF4-FFF2-40B4-BE49-F238E27FC236}">
                <a16:creationId xmlns:a16="http://schemas.microsoft.com/office/drawing/2014/main" id="{48F5DD6C-6C61-4B68-BB27-59CD0F69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14" y="2928252"/>
            <a:ext cx="2157881" cy="143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4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7" descr="pattern_p 300-04-01-01-0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271" y="-283374"/>
            <a:ext cx="4227329" cy="140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217" y="199200"/>
            <a:ext cx="5089458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ДОМЕН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FreeSetDemiBold"/>
                <a:cs typeface="FreeSetDemiBold"/>
              </a:rPr>
              <a:t>НЫЙ ПАТРУЛЬ</a:t>
            </a:r>
          </a:p>
        </p:txBody>
      </p:sp>
      <p:sp>
        <p:nvSpPr>
          <p:cNvPr id="7" name="Shape 231"/>
          <p:cNvSpPr txBox="1">
            <a:spLocks noChangeArrowheads="1"/>
          </p:cNvSpPr>
          <p:nvPr/>
        </p:nvSpPr>
        <p:spPr bwMode="auto">
          <a:xfrm>
            <a:off x="338765" y="1051055"/>
            <a:ext cx="8367403" cy="36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5207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объединяет крупных представителей отрасли в сфере кибербезопасности</a:t>
            </a:r>
            <a:endParaRPr lang="ru-RU" altLang="ru-RU" sz="140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US" altLang="ru-RU" sz="240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база знаний о </a:t>
            </a:r>
            <a:r>
              <a:rPr lang="ru-RU" altLang="ru-RU" sz="2400" dirty="0" err="1">
                <a:solidFill>
                  <a:srgbClr val="005A9E"/>
                </a:solidFill>
                <a:latin typeface="FreeSetDemiBold"/>
                <a:sym typeface="Calibri" pitchFamily="34" charset="0"/>
              </a:rPr>
              <a:t>киберугрозах</a:t>
            </a: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 и безопасности в интернете </a:t>
            </a:r>
            <a:br>
              <a:rPr lang="ru-RU" altLang="ru-RU" sz="2400" b="0" dirty="0">
                <a:solidFill>
                  <a:srgbClr val="006C64"/>
                </a:solidFill>
                <a:latin typeface="FreeSetDemiBold"/>
                <a:sym typeface="Calibri" pitchFamily="34" charset="0"/>
              </a:rPr>
            </a:br>
            <a:r>
              <a:rPr lang="ru-RU" altLang="ru-RU" sz="2000" b="0" dirty="0">
                <a:latin typeface="FreeSetDemiBold"/>
                <a:sym typeface="Calibri" pitchFamily="34" charset="0"/>
              </a:rPr>
              <a:t>новости интернет-безопасности, информация о </a:t>
            </a:r>
            <a:r>
              <a:rPr lang="ru-RU" altLang="ru-RU" sz="2000" b="0" dirty="0" err="1">
                <a:latin typeface="FreeSetDemiBold"/>
                <a:sym typeface="Calibri" pitchFamily="34" charset="0"/>
              </a:rPr>
              <a:t>киберугрозах</a:t>
            </a:r>
            <a:r>
              <a:rPr lang="ru-RU" altLang="ru-RU" sz="2000" b="0" dirty="0">
                <a:latin typeface="FreeSetDemiBold"/>
                <a:sym typeface="Calibri" pitchFamily="34" charset="0"/>
              </a:rPr>
              <a:t>, инструкции, как поступить, если пользователь столкнулся с одной из таких угроз</a:t>
            </a: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sz="1400" b="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горячие линии компетентных организаций</a:t>
            </a:r>
            <a:br>
              <a:rPr lang="ru-RU" altLang="ru-RU" sz="2000" b="0" dirty="0">
                <a:latin typeface="FreeSetDemiBold"/>
                <a:sym typeface="Calibri" pitchFamily="34" charset="0"/>
              </a:rPr>
            </a:br>
            <a:r>
              <a:rPr lang="ru-RU" altLang="ru-RU" sz="2000" b="0" dirty="0">
                <a:latin typeface="FreeSetDemiBold"/>
                <a:sym typeface="Calibri" pitchFamily="34" charset="0"/>
              </a:rPr>
              <a:t>каждый может обратиться на Линию и сообщить об обнаруженной им </a:t>
            </a:r>
            <a:r>
              <a:rPr lang="ru-RU" altLang="ru-RU" sz="2000" b="0" dirty="0" err="1">
                <a:latin typeface="FreeSetDemiBold"/>
                <a:sym typeface="Calibri" pitchFamily="34" charset="0"/>
              </a:rPr>
              <a:t>киберугрозе</a:t>
            </a:r>
            <a:r>
              <a:rPr lang="ru-RU" altLang="ru-RU" sz="2000" b="0" dirty="0">
                <a:latin typeface="FreeSetDemiBold"/>
                <a:sym typeface="Calibri" pitchFamily="34" charset="0"/>
              </a:rPr>
              <a:t> (спаме, </a:t>
            </a:r>
            <a:r>
              <a:rPr lang="ru-RU" altLang="ru-RU" sz="2000" b="0" dirty="0" err="1">
                <a:latin typeface="FreeSetDemiBold"/>
                <a:sym typeface="Calibri" pitchFamily="34" charset="0"/>
              </a:rPr>
              <a:t>ботнете</a:t>
            </a:r>
            <a:r>
              <a:rPr lang="ru-RU" altLang="ru-RU" sz="2000" b="0" dirty="0">
                <a:latin typeface="FreeSetDemiBold"/>
                <a:sym typeface="Calibri" pitchFamily="34" charset="0"/>
              </a:rPr>
              <a:t>, фишинге, зловредной активности)</a:t>
            </a:r>
            <a:endParaRPr lang="ru-RU" altLang="ru-RU" sz="2000" b="0" dirty="0">
              <a:solidFill>
                <a:srgbClr val="000000"/>
              </a:solidFill>
              <a:latin typeface="FreeSetDemiBold"/>
              <a:sym typeface="Calibri" pitchFamily="34" charset="0"/>
            </a:endParaRPr>
          </a:p>
        </p:txBody>
      </p:sp>
      <p:pic>
        <p:nvPicPr>
          <p:cNvPr id="11" name="Изображение 8" descr="pattern_new color_logo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961767" y="879"/>
            <a:ext cx="1973626" cy="763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6893" y="45955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ДОМЕННЫЙ-ПАТРУЛЬ.РФ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C3314C-0C6A-45CE-9840-20EA9138D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745" y="4103540"/>
            <a:ext cx="1258362" cy="7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E46B93-110A-4873-BE62-6464B0925569}"/>
              </a:ext>
            </a:extLst>
          </p:cNvPr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DCC432-8C75-49B3-AFC8-EF0BF95D8D61}"/>
              </a:ext>
            </a:extLst>
          </p:cNvPr>
          <p:cNvSpPr/>
          <p:nvPr/>
        </p:nvSpPr>
        <p:spPr>
          <a:xfrm>
            <a:off x="976913" y="308694"/>
            <a:ext cx="7190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ДОМЕННЫЙ-ПАТРУЛЬ.РФ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E1C23-633A-4F6C-BA2A-91091D76B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4530861"/>
            <a:ext cx="8605316" cy="36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198C1-E0AA-486F-8B9E-CAC0F85D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1436915"/>
            <a:ext cx="5870360" cy="284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EBD0C-6F97-4197-9E0B-39414BC03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783" y="1566548"/>
            <a:ext cx="3874753" cy="249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7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7" descr="pattern_p 300-04-01-01-0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271" y="-283374"/>
            <a:ext cx="4227329" cy="140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217" y="199200"/>
            <a:ext cx="5089458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ДОМЕН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FreeSetDemiBold"/>
                <a:cs typeface="FreeSetDemiBold"/>
              </a:rPr>
              <a:t> .ДЕТИ</a:t>
            </a:r>
          </a:p>
        </p:txBody>
      </p:sp>
      <p:pic>
        <p:nvPicPr>
          <p:cNvPr id="6" name="Picture 2" descr="C:\Users\Bunchuk\Documents\!_фонд-разумный-интернет\лого-картинки\Logo rus 2 stroki smo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43" y="3968587"/>
            <a:ext cx="1457765" cy="102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31"/>
          <p:cNvSpPr txBox="1">
            <a:spLocks noChangeArrowheads="1"/>
          </p:cNvSpPr>
          <p:nvPr/>
        </p:nvSpPr>
        <p:spPr bwMode="auto">
          <a:xfrm>
            <a:off x="338765" y="944375"/>
            <a:ext cx="8367403" cy="36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5207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русскоязычный домен </a:t>
            </a: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sz="140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для сайтов детской и подростковой тематики</a:t>
            </a:r>
            <a:br>
              <a:rPr lang="ru-RU" altLang="ru-RU" sz="2400" b="0" dirty="0">
                <a:solidFill>
                  <a:srgbClr val="006C64"/>
                </a:solidFill>
                <a:latin typeface="FreeSetDemiBold"/>
                <a:sym typeface="Calibri" pitchFamily="34" charset="0"/>
              </a:rPr>
            </a:br>
            <a:r>
              <a:rPr lang="ru-RU" altLang="ru-RU" sz="2000" b="0" dirty="0">
                <a:latin typeface="FreeSetDemiBold"/>
                <a:sym typeface="Calibri" pitchFamily="34" charset="0"/>
              </a:rPr>
              <a:t>зарегистрировать адрес в .ДЕТИ</a:t>
            </a:r>
            <a:r>
              <a:rPr lang="en-US" altLang="ru-RU" sz="2000" b="0" dirty="0">
                <a:latin typeface="FreeSetDemiBold"/>
                <a:sym typeface="Calibri" pitchFamily="34" charset="0"/>
              </a:rPr>
              <a:t> </a:t>
            </a:r>
            <a:r>
              <a:rPr lang="ru-RU" altLang="ru-RU" sz="2000" b="0" dirty="0">
                <a:latin typeface="FreeSetDemiBold"/>
                <a:sym typeface="Calibri" pitchFamily="34" charset="0"/>
              </a:rPr>
              <a:t>могут: родители, педагоги, государственные, коммерческие и общественные организации, деятельность которых направлена на обучение, развитие, социальную адаптацию детей и подростков </a:t>
            </a: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sz="1400" b="0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интернет-пространство доверия</a:t>
            </a:r>
            <a:br>
              <a:rPr lang="ru-RU" altLang="ru-RU" sz="2000" b="0" dirty="0">
                <a:latin typeface="FreeSetDemiBold"/>
                <a:sym typeface="Calibri" pitchFamily="34" charset="0"/>
              </a:rPr>
            </a:br>
            <a:r>
              <a:rPr lang="ru-RU" altLang="ru-RU" sz="2000" b="0" dirty="0">
                <a:latin typeface="FreeSetDemiBold"/>
                <a:sym typeface="Calibri" pitchFamily="34" charset="0"/>
              </a:rPr>
              <a:t>объединение качественного контента на одной площадке, круглосуточный мониторинг зловредной активности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sz="2000" b="0" dirty="0">
              <a:solidFill>
                <a:srgbClr val="000000"/>
              </a:solidFill>
              <a:latin typeface="FreeSetDemiBold"/>
              <a:sym typeface="Calibri" pitchFamily="34" charset="0"/>
            </a:endParaRPr>
          </a:p>
        </p:txBody>
      </p:sp>
      <p:pic>
        <p:nvPicPr>
          <p:cNvPr id="11" name="Изображение 8" descr="pattern_new color_logo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961767" y="879"/>
            <a:ext cx="1973626" cy="763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6893" y="45955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ИНТЕРНЕТ.ДЕТИ</a:t>
            </a:r>
          </a:p>
        </p:txBody>
      </p:sp>
    </p:spTree>
    <p:extLst>
      <p:ext uri="{BB962C8B-B14F-4D97-AF65-F5344CB8AC3E}">
        <p14:creationId xmlns:p14="http://schemas.microsoft.com/office/powerpoint/2010/main" val="2657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217" y="199200"/>
            <a:ext cx="5089458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МОЛОДЕЖНЫЕ ИНИЦИАТИВЫ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FreeSetDemiBold"/>
              <a:cs typeface="FreeSetDemiBold"/>
            </a:endParaRPr>
          </a:p>
        </p:txBody>
      </p:sp>
      <p:sp>
        <p:nvSpPr>
          <p:cNvPr id="7" name="Shape 231"/>
          <p:cNvSpPr txBox="1">
            <a:spLocks noChangeArrowheads="1"/>
          </p:cNvSpPr>
          <p:nvPr/>
        </p:nvSpPr>
        <p:spPr bwMode="auto">
          <a:xfrm>
            <a:off x="377675" y="1040177"/>
            <a:ext cx="8557718" cy="402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1pPr>
            <a:lvl2pPr marL="5207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sz="1800" dirty="0" err="1">
                <a:solidFill>
                  <a:srgbClr val="005A9E"/>
                </a:solidFill>
              </a:rPr>
              <a:t>хакатоны</a:t>
            </a:r>
            <a:r>
              <a:rPr lang="ru-RU" sz="1800" dirty="0">
                <a:solidFill>
                  <a:srgbClr val="005A9E"/>
                </a:solidFill>
              </a:rPr>
              <a:t> в рамках инициативы </a:t>
            </a:r>
            <a:r>
              <a:rPr lang="ru-RU" sz="1800" dirty="0" err="1">
                <a:solidFill>
                  <a:srgbClr val="005A9E"/>
                </a:solidFill>
              </a:rPr>
              <a:t>universal</a:t>
            </a:r>
            <a:r>
              <a:rPr lang="ru-RU" sz="1800" dirty="0">
                <a:solidFill>
                  <a:srgbClr val="005A9E"/>
                </a:solidFill>
              </a:rPr>
              <a:t> </a:t>
            </a:r>
            <a:r>
              <a:rPr lang="ru-RU" sz="1800" dirty="0" err="1">
                <a:solidFill>
                  <a:srgbClr val="005A9E"/>
                </a:solidFill>
              </a:rPr>
              <a:t>acceptance</a:t>
            </a:r>
            <a:endParaRPr lang="ru-RU" sz="1800" dirty="0">
              <a:solidFill>
                <a:srgbClr val="005A9E"/>
              </a:solidFill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b="0" dirty="0"/>
              <a:t>повышение осведомленности, выявление и решение проблем, связанных</a:t>
            </a: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b="0" dirty="0"/>
              <a:t>с универсальным принятием всех допустимых доменных имен и адресов электронной почты (интернационализация, национализация интернета) </a:t>
            </a:r>
            <a:r>
              <a:rPr lang="ru-RU" b="0" u="sng" dirty="0" err="1">
                <a:solidFill>
                  <a:srgbClr val="005A9E"/>
                </a:solidFill>
              </a:rPr>
              <a:t>поддерживаю.рф</a:t>
            </a:r>
            <a:endParaRPr lang="ru-RU" altLang="ru-RU" b="0" u="sng" dirty="0">
              <a:solidFill>
                <a:srgbClr val="005A9E"/>
              </a:solidFill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b="0" dirty="0"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sz="1800" dirty="0">
                <a:solidFill>
                  <a:srgbClr val="005A9E"/>
                </a:solidFill>
                <a:sym typeface="Calibri" pitchFamily="34" charset="0"/>
              </a:rPr>
              <a:t>типовой модуль изучения интернет-технологий</a:t>
            </a: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b="0" dirty="0">
                <a:sym typeface="Calibri" pitchFamily="34" charset="0"/>
              </a:rPr>
              <a:t>учебно-методическое пособие и лабораторный практикум «Основы технологий сети Интернет» (кафедра МТУСИ «Технологии </a:t>
            </a:r>
            <a:r>
              <a:rPr lang="ru-RU" altLang="ru-RU" b="0" dirty="0" err="1">
                <a:sym typeface="Calibri" pitchFamily="34" charset="0"/>
              </a:rPr>
              <a:t>эл.обмена</a:t>
            </a:r>
            <a:r>
              <a:rPr lang="ru-RU" altLang="ru-RU" b="0" dirty="0">
                <a:sym typeface="Calibri" pitchFamily="34" charset="0"/>
              </a:rPr>
              <a:t> данными»), новое – </a:t>
            </a:r>
            <a:r>
              <a:rPr lang="en-US" altLang="ru-RU" b="0" dirty="0">
                <a:sym typeface="Calibri" pitchFamily="34" charset="0"/>
              </a:rPr>
              <a:t>IDN</a:t>
            </a:r>
            <a:r>
              <a:rPr lang="ru-RU" altLang="ru-RU" b="0" dirty="0">
                <a:sym typeface="Calibri" pitchFamily="34" charset="0"/>
              </a:rPr>
              <a:t>, </a:t>
            </a:r>
            <a:r>
              <a:rPr lang="en-US" altLang="ru-RU" b="0" dirty="0">
                <a:sym typeface="Calibri" pitchFamily="34" charset="0"/>
              </a:rPr>
              <a:t>EAI</a:t>
            </a:r>
            <a:endParaRPr lang="ru-RU" altLang="ru-RU" b="0" dirty="0"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b="0" dirty="0">
              <a:latin typeface="FreeSetDemiBold"/>
              <a:sym typeface="Calibri" pitchFamily="34" charset="0"/>
            </a:endParaRPr>
          </a:p>
          <a:p>
            <a:pPr marL="0" lvl="1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5A9E"/>
                </a:solidFill>
                <a:sym typeface="Calibri" pitchFamily="34" charset="0"/>
              </a:rPr>
              <a:t>просветительские издания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b="0" dirty="0" err="1">
                <a:sym typeface="Calibri" pitchFamily="34" charset="0"/>
              </a:rPr>
              <a:t>Йован</a:t>
            </a:r>
            <a:r>
              <a:rPr lang="ru-RU" altLang="ru-RU" b="0" dirty="0">
                <a:sym typeface="Calibri" pitchFamily="34" charset="0"/>
              </a:rPr>
              <a:t> </a:t>
            </a:r>
            <a:r>
              <a:rPr lang="ru-RU" altLang="ru-RU" b="0" dirty="0" err="1">
                <a:sym typeface="Calibri" pitchFamily="34" charset="0"/>
              </a:rPr>
              <a:t>Курбалийя</a:t>
            </a:r>
            <a:r>
              <a:rPr lang="ru-RU" altLang="ru-RU" b="0" dirty="0">
                <a:sym typeface="Calibri" pitchFamily="34" charset="0"/>
              </a:rPr>
              <a:t> «Управление интернетом»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b="0" dirty="0">
                <a:sym typeface="Calibri" pitchFamily="34" charset="0"/>
              </a:rPr>
              <a:t>Практическая психология безопасности: управление персональными данными в интернете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altLang="ru-RU" b="0" dirty="0">
                <a:sym typeface="Calibri" pitchFamily="34" charset="0"/>
              </a:rPr>
              <a:t>Бюллетень «Внешкольник»</a:t>
            </a:r>
          </a:p>
        </p:txBody>
      </p:sp>
      <p:pic>
        <p:nvPicPr>
          <p:cNvPr id="10" name="Изображение 7" descr="pattern_p 300-04-01-01-0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271" y="-283374"/>
            <a:ext cx="4227329" cy="1406760"/>
          </a:xfrm>
          <a:prstGeom prst="rect">
            <a:avLst/>
          </a:prstGeom>
        </p:spPr>
      </p:pic>
      <p:pic>
        <p:nvPicPr>
          <p:cNvPr id="11" name="Изображение 8" descr="pattern_new color_logo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961767" y="879"/>
            <a:ext cx="1973626" cy="7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4999" y="2836252"/>
            <a:ext cx="5213894" cy="3800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Дополнительный текстовой блок</a:t>
            </a:r>
          </a:p>
        </p:txBody>
      </p:sp>
      <p:pic>
        <p:nvPicPr>
          <p:cNvPr id="14" name="Изображение 13" descr="pattern_p 300-03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5408" r="2074" b="1"/>
          <a:stretch/>
        </p:blipFill>
        <p:spPr>
          <a:xfrm>
            <a:off x="-87548" y="0"/>
            <a:ext cx="9280536" cy="52916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9840" y="3147771"/>
            <a:ext cx="3719079" cy="1396809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FreeSetDemiBold"/>
                <a:cs typeface="FreeSetLight Regular"/>
              </a:rPr>
              <a:t>Виктория Бунчук </a:t>
            </a:r>
          </a:p>
          <a:p>
            <a:r>
              <a:rPr lang="ru-RU" sz="1800" dirty="0">
                <a:solidFill>
                  <a:srgbClr val="FFFFFF"/>
                </a:solidFill>
                <a:latin typeface="FreeSetDemiBold"/>
                <a:cs typeface="FreeSetLight Regular"/>
              </a:rPr>
              <a:t>Руководитель социальных проектов</a:t>
            </a:r>
          </a:p>
          <a:p>
            <a:r>
              <a:rPr lang="en-US" sz="1800" u="sng" dirty="0">
                <a:solidFill>
                  <a:srgbClr val="FFFFFF"/>
                </a:solidFill>
                <a:latin typeface="FreeSetDemiBold"/>
                <a:cs typeface="FreeSetLight Regular"/>
              </a:rPr>
              <a:t>bunchuk@cctld.ru</a:t>
            </a:r>
          </a:p>
          <a:p>
            <a:r>
              <a:rPr lang="ru-RU" sz="1800" dirty="0">
                <a:solidFill>
                  <a:srgbClr val="FFFFFF"/>
                </a:solidFill>
                <a:latin typeface="FreeSetDemiBold"/>
                <a:cs typeface="FreeSetLight Regular"/>
              </a:rPr>
              <a:t>+7 (495) 730-29-</a:t>
            </a:r>
            <a:r>
              <a:rPr lang="en-US" sz="1800" dirty="0">
                <a:solidFill>
                  <a:srgbClr val="FFFFFF"/>
                </a:solidFill>
                <a:latin typeface="FreeSetDemiBold"/>
                <a:cs typeface="FreeSetLight Regular"/>
              </a:rPr>
              <a:t>65</a:t>
            </a:r>
          </a:p>
          <a:p>
            <a:pPr>
              <a:lnSpc>
                <a:spcPct val="115000"/>
              </a:lnSpc>
            </a:pPr>
            <a:endParaRPr lang="ru-RU" sz="1300" dirty="0">
              <a:solidFill>
                <a:srgbClr val="FFFFFF"/>
              </a:solidFill>
              <a:latin typeface="FreeSetLight Regular"/>
              <a:cs typeface="FreeSetLigh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9840" y="1432661"/>
            <a:ext cx="6491090" cy="1303385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endParaRPr lang="ru-RU" sz="4000" b="1" dirty="0">
              <a:solidFill>
                <a:schemeClr val="bg1"/>
              </a:solidFill>
              <a:latin typeface="FreeSetDemiBold"/>
              <a:cs typeface="FreeSetDemiBold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FreeSetDemiBold"/>
                <a:cs typeface="FreeSetDemiBold"/>
              </a:rPr>
              <a:t>СПАСИБО ЗА ВНИМАНИЕ!</a:t>
            </a:r>
          </a:p>
        </p:txBody>
      </p:sp>
      <p:pic>
        <p:nvPicPr>
          <p:cNvPr id="12" name="Изображение 11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1089840" y="149678"/>
            <a:ext cx="4299400" cy="14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9620" y="247518"/>
            <a:ext cx="65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ПЕРСОНАЛЬНЫЕДАННЫЕ.ДЕТИ</a:t>
            </a:r>
          </a:p>
        </p:txBody>
      </p:sp>
      <p:pic>
        <p:nvPicPr>
          <p:cNvPr id="15" name="Shape 396"/>
          <p:cNvPicPr preferRelativeResize="0"/>
          <p:nvPr/>
        </p:nvPicPr>
        <p:blipFill rotWithShape="1">
          <a:blip r:embed="rId3">
            <a:alphaModFix/>
          </a:blip>
          <a:srcRect t="1370" r="1254"/>
          <a:stretch/>
        </p:blipFill>
        <p:spPr>
          <a:xfrm>
            <a:off x="1299621" y="1476188"/>
            <a:ext cx="6544757" cy="336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6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9620" y="247518"/>
            <a:ext cx="65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КАСПЕРСКИЙ.ДЕТИ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F30F1E-446A-4681-98AB-760199A0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2" y="1409810"/>
            <a:ext cx="7147933" cy="347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9620" y="247518"/>
            <a:ext cx="65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БИБЛИОТЕКА.ДЕТИ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1C1FC-2D3A-4D80-8014-A9BB3198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58" y="1754725"/>
            <a:ext cx="2756727" cy="178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AD7C85-A021-4ED4-B9EC-77257D59C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88" y="1724031"/>
            <a:ext cx="2635933" cy="178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E80A0-8104-4DAB-B172-7926ECB35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48" y="1754725"/>
            <a:ext cx="2947454" cy="172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873722-C102-49DB-99AA-A1BAC25ADD0A}"/>
              </a:ext>
            </a:extLst>
          </p:cNvPr>
          <p:cNvSpPr/>
          <p:nvPr/>
        </p:nvSpPr>
        <p:spPr>
          <a:xfrm>
            <a:off x="446505" y="3971644"/>
            <a:ext cx="2414339" cy="400110"/>
          </a:xfrm>
          <a:prstGeom prst="rect">
            <a:avLst/>
          </a:prstGeo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БИБЛИОТЕКА.ДЕТИ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149E9B-A3AC-43C8-AAE4-645C5ACA2A91}"/>
              </a:ext>
            </a:extLst>
          </p:cNvPr>
          <p:cNvSpPr/>
          <p:nvPr/>
        </p:nvSpPr>
        <p:spPr>
          <a:xfrm>
            <a:off x="6526520" y="3971643"/>
            <a:ext cx="2414339" cy="400110"/>
          </a:xfrm>
          <a:prstGeom prst="rect">
            <a:avLst/>
          </a:prstGeo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ВЕБ-ЛАНДИЯ.ДЕТИ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419E5B-E466-4EE0-8439-3805C6033865}"/>
              </a:ext>
            </a:extLst>
          </p:cNvPr>
          <p:cNvSpPr/>
          <p:nvPr/>
        </p:nvSpPr>
        <p:spPr>
          <a:xfrm>
            <a:off x="3470856" y="3971644"/>
            <a:ext cx="2414339" cy="400110"/>
          </a:xfrm>
          <a:prstGeom prst="rect">
            <a:avLst/>
          </a:prstGeo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БИБЛИОГИД.ДЕТИ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9620" y="247518"/>
            <a:ext cx="65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РОДИТЕЛИ.ДЕТИ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5B9F41-6FB7-4C65-BFCC-2D023A97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60" y="1511239"/>
            <a:ext cx="6850676" cy="335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263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9620" y="247518"/>
            <a:ext cx="65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3600" b="1" u="sng" dirty="0">
                <a:solidFill>
                  <a:schemeClr val="bg1"/>
                </a:solidFill>
                <a:latin typeface="FreeSetDemiBold"/>
                <a:sym typeface="Calibri" pitchFamily="34" charset="0"/>
              </a:rPr>
              <a:t>ДОМАШКА.ДЕТИ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2C035E-C09C-45E4-91F4-5FD794D9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94"/>
          <a:stretch/>
        </p:blipFill>
        <p:spPr>
          <a:xfrm>
            <a:off x="1805940" y="1511239"/>
            <a:ext cx="5532115" cy="326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81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9272" y="0"/>
            <a:ext cx="3924728" cy="51561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0223942"/>
              </p:ext>
            </p:extLst>
          </p:nvPr>
        </p:nvGraphicFramePr>
        <p:xfrm>
          <a:off x="329249" y="1110346"/>
          <a:ext cx="4505398" cy="326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11275" y="1240372"/>
            <a:ext cx="3299261" cy="344243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eeSetDemiBold"/>
                <a:cs typeface="FreeSetDemiBold"/>
              </a:rPr>
              <a:t>интерактивный</a:t>
            </a:r>
            <a:r>
              <a:rPr lang="ru-RU" sz="2000" dirty="0">
                <a:solidFill>
                  <a:schemeClr val="bg1"/>
                </a:solidFill>
                <a:latin typeface="FreeSetDemiBold"/>
                <a:cs typeface="FreeSetDemiBold"/>
              </a:rPr>
              <a:t> образовательный проект</a:t>
            </a:r>
          </a:p>
          <a:p>
            <a:endParaRPr lang="ru-RU" sz="2000" dirty="0">
              <a:solidFill>
                <a:schemeClr val="bg1"/>
              </a:solidFill>
              <a:latin typeface="FreeSetDemiBold"/>
              <a:cs typeface="FreeSetDemiBold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FreeSetDemiBold"/>
                <a:cs typeface="FreeSetDemiBold"/>
              </a:rPr>
              <a:t>поможет узнать </a:t>
            </a:r>
            <a:r>
              <a:rPr lang="ru-RU" sz="2000" b="1" dirty="0">
                <a:solidFill>
                  <a:schemeClr val="bg1"/>
                </a:solidFill>
                <a:latin typeface="FreeSetDemiBold"/>
              </a:rPr>
              <a:t>устройство цифровых технологий</a:t>
            </a:r>
            <a:r>
              <a:rPr lang="ru-RU" sz="2000" dirty="0">
                <a:solidFill>
                  <a:schemeClr val="bg1"/>
                </a:solidFill>
                <a:latin typeface="FreeSetDemiBold"/>
              </a:rPr>
              <a:t>, стать опытным интернет- пользователем и научиться безопасному серфингу в сети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900" dirty="0">
              <a:solidFill>
                <a:schemeClr val="bg1"/>
              </a:solidFill>
              <a:latin typeface="FreeSetDemiBold"/>
              <a:cs typeface="FreeSetDemi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778" y="4597726"/>
            <a:ext cx="282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Clr>
                <a:srgbClr val="000000"/>
              </a:buClr>
            </a:pPr>
            <a:r>
              <a:rPr lang="ru-RU" altLang="ru-RU" sz="2000" b="1" u="sng" dirty="0">
                <a:solidFill>
                  <a:srgbClr val="005A9E"/>
                </a:solidFill>
                <a:latin typeface="FreeSetDemiBold"/>
                <a:sym typeface="Calibri" pitchFamily="34" charset="0"/>
              </a:rPr>
              <a:t>ИГРА-ИНТЕРНЕТ.РФ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874" y="155572"/>
            <a:ext cx="4754964" cy="81094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ИЗУЧИ ИНТЕРНЕТ</a:t>
            </a:r>
          </a:p>
          <a:p>
            <a:r>
              <a:rPr lang="ru-RU" sz="2400" dirty="0">
                <a:solidFill>
                  <a:srgbClr val="005A9E"/>
                </a:solidFill>
                <a:latin typeface="FreeSetDemiBold"/>
                <a:cs typeface="FreeSetDemiBold"/>
              </a:rPr>
              <a:t>УПРАВЛЯЙ ИМ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FreeSetDemiBold"/>
              <a:cs typeface="FreeSetDemiBold"/>
            </a:endParaRPr>
          </a:p>
        </p:txBody>
      </p:sp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6061260" y="171412"/>
            <a:ext cx="1973626" cy="7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72250" y="112291"/>
            <a:ext cx="4684537" cy="441611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2400" b="1" dirty="0">
                <a:solidFill>
                  <a:srgbClr val="005A9E"/>
                </a:solidFill>
                <a:latin typeface="FreeSetDemiBold"/>
                <a:cs typeface="FreeSetDemiBold"/>
              </a:rPr>
              <a:t>ИНТЕРАКТИВНЫЙ ПОРТАЛ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FreeSetDemiBold"/>
              <a:cs typeface="FreeSetDemiBold"/>
            </a:endParaRPr>
          </a:p>
        </p:txBody>
      </p:sp>
      <p:pic>
        <p:nvPicPr>
          <p:cNvPr id="8" name="Изображение 7" descr="pattern_p 300-04-01-0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01" y="-297009"/>
            <a:ext cx="4163645" cy="1406760"/>
          </a:xfrm>
          <a:prstGeom prst="rect">
            <a:avLst/>
          </a:prstGeom>
        </p:spPr>
      </p:pic>
      <p:pic>
        <p:nvPicPr>
          <p:cNvPr id="10" name="Изображение 8" descr="pattern_new color_logo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22947" r="12071" b="26323"/>
          <a:stretch/>
        </p:blipFill>
        <p:spPr>
          <a:xfrm>
            <a:off x="477840" y="38073"/>
            <a:ext cx="1973626" cy="763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455B6D-65AA-450C-9D59-12D4146B8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885" y="735008"/>
            <a:ext cx="494391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49F1C4-B66F-4B8C-A314-29CECF1629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68" b="9666"/>
          <a:stretch/>
        </p:blipFill>
        <p:spPr>
          <a:xfrm>
            <a:off x="240269" y="1137021"/>
            <a:ext cx="3199660" cy="227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5AA6C8-DB69-413D-A57B-61F25A30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69" y="3861676"/>
            <a:ext cx="3199660" cy="90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20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199278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</TotalTime>
  <Words>757</Words>
  <Application>Microsoft Office PowerPoint</Application>
  <PresentationFormat>Экран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FreeSetDemiBold</vt:lpstr>
      <vt:lpstr>FreeSetLight Regular</vt:lpstr>
      <vt:lpstr>Gotham Pro Black</vt:lpstr>
      <vt:lpstr>Wingdings</vt:lpstr>
      <vt:lpstr>Office Theme</vt:lpstr>
      <vt:lpstr>ПРОЕКТЫ В ОБЛАСТИ ИНФОРМАЦИОННОЙ БЕЗОПАСНОСТИ И УПРАВЛЕНИЯ ИНТЕРНЕТОМ ДЛЯ МОЛОДЫХ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презентации</dc:title>
  <dc:creator>Алина Матюшина</dc:creator>
  <cp:lastModifiedBy>Vika Bunchuk</cp:lastModifiedBy>
  <cp:revision>236</cp:revision>
  <dcterms:created xsi:type="dcterms:W3CDTF">2018-12-10T08:58:21Z</dcterms:created>
  <dcterms:modified xsi:type="dcterms:W3CDTF">2023-06-07T11:07:26Z</dcterms:modified>
</cp:coreProperties>
</file>